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32"/>
  </p:notesMasterIdLst>
  <p:sldIdLst>
    <p:sldId id="256" r:id="rId2"/>
    <p:sldId id="457" r:id="rId3"/>
    <p:sldId id="262" r:id="rId4"/>
    <p:sldId id="306" r:id="rId5"/>
    <p:sldId id="475" r:id="rId6"/>
    <p:sldId id="312" r:id="rId7"/>
    <p:sldId id="468" r:id="rId8"/>
    <p:sldId id="500" r:id="rId9"/>
    <p:sldId id="523" r:id="rId10"/>
    <p:sldId id="498" r:id="rId11"/>
    <p:sldId id="361" r:id="rId12"/>
    <p:sldId id="513" r:id="rId13"/>
    <p:sldId id="367" r:id="rId14"/>
    <p:sldId id="531" r:id="rId15"/>
    <p:sldId id="369" r:id="rId16"/>
    <p:sldId id="473" r:id="rId17"/>
    <p:sldId id="397" r:id="rId18"/>
    <p:sldId id="490" r:id="rId19"/>
    <p:sldId id="403" r:id="rId20"/>
    <p:sldId id="528" r:id="rId21"/>
    <p:sldId id="530" r:id="rId22"/>
    <p:sldId id="532" r:id="rId23"/>
    <p:sldId id="501" r:id="rId24"/>
    <p:sldId id="521" r:id="rId25"/>
    <p:sldId id="509" r:id="rId26"/>
    <p:sldId id="510" r:id="rId27"/>
    <p:sldId id="535" r:id="rId28"/>
    <p:sldId id="533" r:id="rId29"/>
    <p:sldId id="511" r:id="rId30"/>
    <p:sldId id="264"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3E3DEC67-D806-4995-AABB-192EF5060B06}">
          <p14:sldIdLst>
            <p14:sldId id="256"/>
            <p14:sldId id="457"/>
            <p14:sldId id="262"/>
            <p14:sldId id="306"/>
            <p14:sldId id="475"/>
            <p14:sldId id="312"/>
            <p14:sldId id="468"/>
            <p14:sldId id="500"/>
            <p14:sldId id="523"/>
            <p14:sldId id="498"/>
            <p14:sldId id="361"/>
            <p14:sldId id="513"/>
            <p14:sldId id="367"/>
            <p14:sldId id="531"/>
            <p14:sldId id="369"/>
            <p14:sldId id="473"/>
            <p14:sldId id="397"/>
            <p14:sldId id="490"/>
            <p14:sldId id="403"/>
            <p14:sldId id="528"/>
            <p14:sldId id="530"/>
            <p14:sldId id="532"/>
            <p14:sldId id="501"/>
            <p14:sldId id="521"/>
            <p14:sldId id="509"/>
            <p14:sldId id="510"/>
            <p14:sldId id="535"/>
            <p14:sldId id="533"/>
            <p14:sldId id="511"/>
            <p14:sldId id="26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43883"/>
    <a:srgbClr val="9C5F9A"/>
    <a:srgbClr val="408AD2"/>
    <a:srgbClr val="82858A"/>
    <a:srgbClr val="84878C"/>
    <a:srgbClr val="A872A5"/>
    <a:srgbClr val="BF96BA"/>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7" autoAdjust="0"/>
    <p:restoredTop sz="74773" autoAdjust="0"/>
  </p:normalViewPr>
  <p:slideViewPr>
    <p:cSldViewPr snapToGrid="0">
      <p:cViewPr varScale="1">
        <p:scale>
          <a:sx n="59" d="100"/>
          <a:sy n="59" d="100"/>
        </p:scale>
        <p:origin x="572"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42" d="100"/>
        <a:sy n="14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F24AD7-4E24-49EC-8378-ED00CCEB1ED7}" type="datetimeFigureOut">
              <a:rPr lang="zh-CN" altLang="en-US" smtClean="0"/>
              <a:t>2020/1/11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B317EA-879D-4C18-A7FE-780B87215D61}" type="slidenum">
              <a:rPr lang="zh-CN" altLang="en-US" smtClean="0"/>
              <a:t>‹#›</a:t>
            </a:fld>
            <a:endParaRPr lang="zh-CN" altLang="en-US"/>
          </a:p>
        </p:txBody>
      </p:sp>
    </p:spTree>
    <p:extLst>
      <p:ext uri="{BB962C8B-B14F-4D97-AF65-F5344CB8AC3E}">
        <p14:creationId xmlns:p14="http://schemas.microsoft.com/office/powerpoint/2010/main" val="85125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en-US" altLang="zh-CN" dirty="0">
              <a:latin typeface="华文楷体" panose="02010600040101010101" pitchFamily="2" charset="-122"/>
              <a:ea typeface="华文楷体" panose="02010600040101010101" pitchFamily="2" charset="-122"/>
            </a:endParaRPr>
          </a:p>
        </p:txBody>
      </p:sp>
      <p:sp>
        <p:nvSpPr>
          <p:cNvPr id="4" name="灯片编号占位符 3"/>
          <p:cNvSpPr>
            <a:spLocks noGrp="1"/>
          </p:cNvSpPr>
          <p:nvPr>
            <p:ph type="sldNum" sz="quarter" idx="10"/>
          </p:nvPr>
        </p:nvSpPr>
        <p:spPr/>
        <p:txBody>
          <a:bodyPr/>
          <a:lstStyle/>
          <a:p>
            <a:fld id="{3BB317EA-879D-4C18-A7FE-780B87215D61}" type="slidenum">
              <a:rPr lang="zh-CN" altLang="en-US" smtClean="0"/>
              <a:t>1</a:t>
            </a:fld>
            <a:endParaRPr lang="zh-CN" altLang="en-US"/>
          </a:p>
        </p:txBody>
      </p:sp>
    </p:spTree>
    <p:extLst>
      <p:ext uri="{BB962C8B-B14F-4D97-AF65-F5344CB8AC3E}">
        <p14:creationId xmlns:p14="http://schemas.microsoft.com/office/powerpoint/2010/main" val="3898423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以下是本次报告的提纲，首先介绍研究的背景和意义，进而重点介绍三个主要研究内容，包括</a:t>
            </a:r>
            <a:r>
              <a:rPr lang="en-US" altLang="zh-CN" dirty="0"/>
              <a:t>XXX</a:t>
            </a:r>
            <a:r>
              <a:rPr lang="zh-CN" altLang="en-US" dirty="0"/>
              <a:t>、</a:t>
            </a:r>
            <a:r>
              <a:rPr lang="en-US" altLang="zh-CN" dirty="0"/>
              <a:t>XXX</a:t>
            </a:r>
            <a:r>
              <a:rPr lang="zh-CN" altLang="en-US" dirty="0"/>
              <a:t>以及</a:t>
            </a:r>
            <a:r>
              <a:rPr lang="en-US" altLang="zh-CN" dirty="0"/>
              <a:t>XXX</a:t>
            </a:r>
            <a:r>
              <a:rPr lang="zh-CN" altLang="en-US" dirty="0"/>
              <a:t>。在此基础上介绍应用示范方面的成果，即</a:t>
            </a:r>
            <a:r>
              <a:rPr lang="en-US" altLang="zh-CN" dirty="0"/>
              <a:t>XXX</a:t>
            </a:r>
            <a:r>
              <a:rPr lang="zh-CN" altLang="en-US" dirty="0"/>
              <a:t>。最后对研究进行总结。</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a:t>
            </a:fld>
            <a:endParaRPr lang="zh-CN" altLang="en-US"/>
          </a:p>
        </p:txBody>
      </p:sp>
    </p:spTree>
    <p:extLst>
      <p:ext uri="{BB962C8B-B14F-4D97-AF65-F5344CB8AC3E}">
        <p14:creationId xmlns:p14="http://schemas.microsoft.com/office/powerpoint/2010/main" val="2080116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Semantic spaces in the natural language domain aim to create representations of natural language that are capable of capturing meaning. </a:t>
            </a:r>
            <a:endParaRPr lang="zh-CN" altLang="en-US" dirty="0"/>
          </a:p>
        </p:txBody>
      </p:sp>
      <p:sp>
        <p:nvSpPr>
          <p:cNvPr id="4" name="灯片编号占位符 3"/>
          <p:cNvSpPr>
            <a:spLocks noGrp="1"/>
          </p:cNvSpPr>
          <p:nvPr>
            <p:ph type="sldNum" sz="quarter" idx="5"/>
          </p:nvPr>
        </p:nvSpPr>
        <p:spPr/>
        <p:txBody>
          <a:bodyPr/>
          <a:lstStyle/>
          <a:p>
            <a:fld id="{3BB317EA-879D-4C18-A7FE-780B87215D61}" type="slidenum">
              <a:rPr lang="zh-CN" altLang="en-US" smtClean="0"/>
              <a:t>3</a:t>
            </a:fld>
            <a:endParaRPr lang="zh-CN" altLang="en-US"/>
          </a:p>
        </p:txBody>
      </p:sp>
    </p:spTree>
    <p:extLst>
      <p:ext uri="{BB962C8B-B14F-4D97-AF65-F5344CB8AC3E}">
        <p14:creationId xmlns:p14="http://schemas.microsoft.com/office/powerpoint/2010/main" val="2534312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13B8B7B-3B66-4BE6-B009-0FC437A04398}" type="slidenum">
              <a:rPr lang="zh-CN" altLang="en-US" smtClean="0"/>
              <a:t>4</a:t>
            </a:fld>
            <a:endParaRPr lang="zh-CN" altLang="en-US"/>
          </a:p>
        </p:txBody>
      </p:sp>
    </p:spTree>
    <p:extLst>
      <p:ext uri="{BB962C8B-B14F-4D97-AF65-F5344CB8AC3E}">
        <p14:creationId xmlns:p14="http://schemas.microsoft.com/office/powerpoint/2010/main" val="506639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z="1200" b="0" kern="1200" dirty="0">
                <a:solidFill>
                  <a:schemeClr val="tx1"/>
                </a:solidFill>
                <a:effectLst/>
                <a:latin typeface="+mn-lt"/>
                <a:ea typeface="+mn-ea"/>
                <a:cs typeface="+mn-cs"/>
              </a:rPr>
              <a:t>数据表示是机器学习中的基础工作</a:t>
            </a:r>
            <a:r>
              <a:rPr lang="en-US" altLang="zh-C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数据表示的好坏直接影响到整个机器学习系统的性能。</a:t>
            </a:r>
          </a:p>
          <a:p>
            <a:r>
              <a:rPr lang="zh-CN" altLang="en-US" dirty="0"/>
              <a:t>词是文本中承载语义的基本单位，如何表示词就成为自然语言理解等任务中的基础。</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FF0000"/>
                </a:solidFill>
              </a:rPr>
              <a:t>词向量是</a:t>
            </a:r>
            <a:r>
              <a:rPr lang="zh-CN" altLang="en-US" sz="1200" dirty="0"/>
              <a:t>一种的低维实数向量。</a:t>
            </a:r>
            <a:r>
              <a:rPr lang="zh-CN" altLang="en-US" sz="1200" b="0" kern="1200" dirty="0">
                <a:solidFill>
                  <a:schemeClr val="tx1"/>
                </a:solidFill>
                <a:effectLst/>
                <a:latin typeface="+mn-lt"/>
                <a:ea typeface="+mn-ea"/>
                <a:cs typeface="+mn-cs"/>
              </a:rPr>
              <a:t>通过这种表示</a:t>
            </a:r>
            <a:r>
              <a:rPr lang="en-US" altLang="zh-C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可以直接对词之间的相似度进行刻画。例如，具有相似语义的美国和纽约由相近的词向量来表示，并且，向量间的关系展现出非常良好的性质，即美国－纽约约等于中国－北京。</a:t>
            </a:r>
          </a:p>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kern="1200" dirty="0">
                <a:solidFill>
                  <a:schemeClr val="tx1"/>
                </a:solidFill>
                <a:effectLst/>
                <a:latin typeface="+mn-lt"/>
                <a:ea typeface="+mn-ea"/>
                <a:cs typeface="+mn-cs"/>
              </a:rPr>
              <a:t>由于词向量计算的高效性及优秀的语义表示能力，已成为</a:t>
            </a:r>
            <a:r>
              <a:rPr lang="zh-CN" altLang="en-US" sz="1200" b="0" i="0" kern="1200" dirty="0">
                <a:solidFill>
                  <a:schemeClr val="tx1"/>
                </a:solidFill>
                <a:effectLst/>
                <a:latin typeface="+mn-lt"/>
                <a:ea typeface="+mn-ea"/>
                <a:cs typeface="+mn-cs"/>
              </a:rPr>
              <a:t>是搜索引擎、广告系统、推荐系统等互联网服务背后常见的基础技术。</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5</a:t>
            </a:fld>
            <a:endParaRPr lang="zh-CN" altLang="en-US"/>
          </a:p>
        </p:txBody>
      </p:sp>
    </p:spTree>
    <p:extLst>
      <p:ext uri="{BB962C8B-B14F-4D97-AF65-F5344CB8AC3E}">
        <p14:creationId xmlns:p14="http://schemas.microsoft.com/office/powerpoint/2010/main" val="289255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FF0000"/>
                </a:solidFill>
              </a:rPr>
              <a:t>文本是构建大规模知识库的重要来源，知识库对文本中潜在的知识进行提炼，系统化、结构化的收集整理知识。如维基百科中详细的描述了关于迈克尔乔丹的背景知识，有助于人们快速深入的了解文本内容，乔丹是谁，为什么会收购</a:t>
            </a:r>
            <a:r>
              <a:rPr lang="en-US" altLang="zh-CN" sz="1200" dirty="0">
                <a:solidFill>
                  <a:srgbClr val="FF0000"/>
                </a:solidFill>
              </a:rPr>
              <a:t>NBA</a:t>
            </a:r>
            <a:r>
              <a:rPr lang="zh-CN" altLang="en-US" sz="1200" dirty="0">
                <a:solidFill>
                  <a:srgbClr val="FF0000"/>
                </a:solidFill>
              </a:rPr>
              <a:t>球队。现有的知识库尚不完备，而互联网每天更新大量的文本数据，隐含着海量知识，可以作为知识库的有效补充。因此，</a:t>
            </a:r>
            <a:r>
              <a:rPr lang="zh-CN" altLang="en-US" sz="1200" kern="1200" dirty="0">
                <a:solidFill>
                  <a:schemeClr val="tx1"/>
                </a:solidFill>
                <a:effectLst/>
                <a:latin typeface="+mn-lt"/>
                <a:ea typeface="+mn-ea"/>
                <a:cs typeface="+mn-cs"/>
              </a:rPr>
              <a:t>如何利用文本和知识库相辅相承的特点</a:t>
            </a:r>
            <a:r>
              <a:rPr lang="en-US" altLang="zh-CN"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为新一代互联网服务提供更好的技术基础</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已成为研究热点。 </a:t>
            </a:r>
            <a:endParaRPr lang="zh-CN" alt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FF0000"/>
              </a:solidFill>
            </a:endParaRPr>
          </a:p>
        </p:txBody>
      </p:sp>
      <p:sp>
        <p:nvSpPr>
          <p:cNvPr id="4" name="灯片编号占位符 3"/>
          <p:cNvSpPr>
            <a:spLocks noGrp="1"/>
          </p:cNvSpPr>
          <p:nvPr>
            <p:ph type="sldNum" sz="quarter" idx="10"/>
          </p:nvPr>
        </p:nvSpPr>
        <p:spPr/>
        <p:txBody>
          <a:bodyPr/>
          <a:lstStyle/>
          <a:p>
            <a:fld id="{3BB317EA-879D-4C18-A7FE-780B87215D61}" type="slidenum">
              <a:rPr lang="zh-CN" altLang="en-US" smtClean="0"/>
              <a:t>6</a:t>
            </a:fld>
            <a:endParaRPr lang="zh-CN" altLang="en-US"/>
          </a:p>
        </p:txBody>
      </p:sp>
    </p:spTree>
    <p:extLst>
      <p:ext uri="{BB962C8B-B14F-4D97-AF65-F5344CB8AC3E}">
        <p14:creationId xmlns:p14="http://schemas.microsoft.com/office/powerpoint/2010/main" val="1593302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趋势。给定。。。</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相比于单独的词向量表示学习或是实体表示学习。以下优势：</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 融合文本和知识库的 词和实体联合表示学习具有统一的语义向量空间</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令词向量和实体向量的直接计算有意义</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使得词</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词、 实体</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实体、以及词</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实体间高效的相关性度量成为可能</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从而方便基于知识库的自然语言理解或非结构化文本的知识抽取等任务</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为文本与知识库的相互转化和联合推演提供支撑。</a:t>
            </a:r>
            <a:endParaRPr lang="zh-CN" altLang="en-US" dirty="0"/>
          </a:p>
          <a:p>
            <a:r>
              <a:rPr lang="en-US" altLang="zh-CN" dirty="0"/>
              <a:t>2.</a:t>
            </a:r>
            <a:r>
              <a:rPr lang="zh-CN" altLang="en-US" sz="1200" kern="1200" dirty="0">
                <a:solidFill>
                  <a:schemeClr val="tx1"/>
                </a:solidFill>
                <a:effectLst/>
                <a:latin typeface="+mn-lt"/>
                <a:ea typeface="+mn-ea"/>
                <a:cs typeface="+mn-cs"/>
              </a:rPr>
              <a:t>由于文本中存在着大量的一词多义现象</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而且文本与实体的对应关系复杂</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导致词向量和实体向量的表示精度受到不同语义环境的干扰。例如</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单词“运动”既有政治活动的意思</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也可能指的是某种锻炼形式。同时“乔丹”、“空中飞人”等都可能对应着知识库中的著名篮球运动员“迈克尔</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乔丹”</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而“迈克 尔</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乔丹”也是一名机器学习领域教授的名称。知识库中由于每个实体独一无二，具有明确化的特点</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使得更细粒度的词向量表示成为可能</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并且相互印证两者共有的信息</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丰富稀疏的数据</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以加强词向量和实体向量的语义。进而提升表示精度</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较大程度上解决文本中潜在的歧义问题。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 同一语义向量空间</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使得跨语言的词和实体相关度度量可以通过高效的向量计算完成</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从而打破了语言间的障碍。并且，多语言知识库中蕴含着大量语义等价的实体。 这些语义等价关系提供了潜在的跨语言训练语料</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使得不依赖人工标注的跨 语言词和实体联合表示学习成为可能</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进而缩小语言鸿沟</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极大的促进了不同语言间的自然语言处理任务。</a:t>
            </a:r>
            <a:endParaRPr lang="zh-CN" altLang="en-US" dirty="0"/>
          </a:p>
        </p:txBody>
      </p:sp>
      <p:sp>
        <p:nvSpPr>
          <p:cNvPr id="4" name="灯片编号占位符 3"/>
          <p:cNvSpPr>
            <a:spLocks noGrp="1"/>
          </p:cNvSpPr>
          <p:nvPr>
            <p:ph type="sldNum" sz="quarter" idx="10"/>
          </p:nvPr>
        </p:nvSpPr>
        <p:spPr/>
        <p:txBody>
          <a:bodyPr/>
          <a:lstStyle/>
          <a:p>
            <a:fld id="{3BB317EA-879D-4C18-A7FE-780B87215D61}" type="slidenum">
              <a:rPr lang="zh-CN" altLang="en-US" smtClean="0"/>
              <a:t>7</a:t>
            </a:fld>
            <a:endParaRPr lang="zh-CN" altLang="en-US"/>
          </a:p>
        </p:txBody>
      </p:sp>
    </p:spTree>
    <p:extLst>
      <p:ext uri="{BB962C8B-B14F-4D97-AF65-F5344CB8AC3E}">
        <p14:creationId xmlns:p14="http://schemas.microsoft.com/office/powerpoint/2010/main" val="3423043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支持联合计算</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促进词和实体语义互操作和语义融合 </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提升表示精度</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解决文本中词和实体的潜在歧义问题 </a:t>
            </a:r>
            <a:endParaRPr lang="zh-CN" altLang="en-US" dirty="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缩小语言鸿沟</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支持跨语言自然语言理解等相关任务</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1200" kern="1200" dirty="0">
                <a:solidFill>
                  <a:schemeClr val="tx1"/>
                </a:solidFill>
                <a:effectLst/>
                <a:latin typeface="+mn-lt"/>
                <a:ea typeface="+mn-ea"/>
                <a:cs typeface="+mn-cs"/>
              </a:rPr>
              <a:t>The same entity</a:t>
            </a:r>
            <a:r>
              <a:rPr kumimoji="1" lang="en-US" altLang="zh-CN" sz="1200" kern="1200" baseline="0" dirty="0">
                <a:solidFill>
                  <a:schemeClr val="tx1"/>
                </a:solidFill>
                <a:effectLst/>
                <a:latin typeface="+mn-lt"/>
                <a:ea typeface="+mn-ea"/>
                <a:cs typeface="+mn-cs"/>
              </a:rPr>
              <a:t> maybe represented by different word phrases</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1200" kern="1200" baseline="0" dirty="0">
                <a:solidFill>
                  <a:schemeClr val="tx1"/>
                </a:solidFill>
                <a:effectLst/>
                <a:latin typeface="+mn-lt"/>
                <a:ea typeface="+mn-ea"/>
                <a:cs typeface="+mn-cs"/>
              </a:rPr>
              <a:t>The same word maybe appeared in different entities</a:t>
            </a:r>
            <a:endParaRPr kumimoji="1" lang="zh-CN" altLang="en-US" dirty="0"/>
          </a:p>
        </p:txBody>
      </p:sp>
      <p:sp>
        <p:nvSpPr>
          <p:cNvPr id="4" name="幻灯片编号占位符 3"/>
          <p:cNvSpPr>
            <a:spLocks noGrp="1"/>
          </p:cNvSpPr>
          <p:nvPr>
            <p:ph type="sldNum" sz="quarter" idx="10"/>
          </p:nvPr>
        </p:nvSpPr>
        <p:spPr/>
        <p:txBody>
          <a:bodyPr/>
          <a:lstStyle/>
          <a:p>
            <a:fld id="{3BB317EA-879D-4C18-A7FE-780B87215D61}" type="slidenum">
              <a:rPr lang="zh-CN" altLang="en-US" smtClean="0"/>
              <a:t>8</a:t>
            </a:fld>
            <a:endParaRPr lang="zh-CN" altLang="en-US"/>
          </a:p>
        </p:txBody>
      </p:sp>
    </p:spTree>
    <p:extLst>
      <p:ext uri="{BB962C8B-B14F-4D97-AF65-F5344CB8AC3E}">
        <p14:creationId xmlns:p14="http://schemas.microsoft.com/office/powerpoint/2010/main" val="1404269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以下是本次报告的提纲，首先介绍研究的背景和意义，进而重点介绍三个主要研究内容，包括</a:t>
            </a:r>
            <a:r>
              <a:rPr lang="en-US" altLang="zh-CN" dirty="0"/>
              <a:t>XXX</a:t>
            </a:r>
            <a:r>
              <a:rPr lang="zh-CN" altLang="en-US" dirty="0"/>
              <a:t>、</a:t>
            </a:r>
            <a:r>
              <a:rPr lang="en-US" altLang="zh-CN" dirty="0"/>
              <a:t>XXX</a:t>
            </a:r>
            <a:r>
              <a:rPr lang="zh-CN" altLang="en-US" dirty="0"/>
              <a:t>以及</a:t>
            </a:r>
            <a:r>
              <a:rPr lang="en-US" altLang="zh-CN" dirty="0"/>
              <a:t>XXX</a:t>
            </a:r>
            <a:r>
              <a:rPr lang="zh-CN" altLang="en-US" dirty="0"/>
              <a:t>。在此基础上介绍应用示范方面的成果，即</a:t>
            </a:r>
            <a:r>
              <a:rPr lang="en-US" altLang="zh-CN" dirty="0"/>
              <a:t>XXX</a:t>
            </a:r>
            <a:r>
              <a:rPr lang="zh-CN" altLang="en-US" dirty="0"/>
              <a:t>。最后对研究进行总结。</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9</a:t>
            </a:fld>
            <a:endParaRPr lang="zh-CN" altLang="en-US"/>
          </a:p>
        </p:txBody>
      </p:sp>
    </p:spTree>
    <p:extLst>
      <p:ext uri="{BB962C8B-B14F-4D97-AF65-F5344CB8AC3E}">
        <p14:creationId xmlns:p14="http://schemas.microsoft.com/office/powerpoint/2010/main" val="1783865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indent="0">
              <a:buNone/>
            </a:pPr>
            <a:r>
              <a:rPr lang="zh-CN" altLang="en-US" dirty="0"/>
              <a:t>给定。。。</a:t>
            </a:r>
          </a:p>
          <a:p>
            <a:pPr marL="0" indent="0">
              <a:buNone/>
            </a:pPr>
            <a:r>
              <a:rPr lang="zh-CN" altLang="en-US" dirty="0"/>
              <a:t>而我们使用维基百科作为知识库，使用其中的</a:t>
            </a:r>
            <a:r>
              <a:rPr lang="en-US" altLang="zh-CN" dirty="0" err="1"/>
              <a:t>outlink</a:t>
            </a:r>
            <a:r>
              <a:rPr lang="zh-CN" altLang="en-US" dirty="0"/>
              <a:t>构建实体关系图，实体描述作为文档</a:t>
            </a:r>
            <a:r>
              <a:rPr lang="en-US" altLang="zh-CN" dirty="0"/>
              <a:t>D</a:t>
            </a:r>
            <a:r>
              <a:rPr lang="zh-CN" altLang="en-US" dirty="0"/>
              <a:t>。特别的，使用其中的锚文本（红色方括号内的单词）作为文本到知识库的映射。锚文本即是维基百科文档中由众包技术标注的由文本到其他实体页面的链接。最终的语义向量空间如图所示，</a:t>
            </a:r>
            <a:r>
              <a:rPr lang="en-US" altLang="zh-CN" dirty="0" err="1"/>
              <a:t>michael</a:t>
            </a:r>
            <a:r>
              <a:rPr lang="zh-CN" altLang="en-US" dirty="0"/>
              <a:t> </a:t>
            </a:r>
            <a:r>
              <a:rPr lang="en-US" altLang="zh-CN" dirty="0" err="1"/>
              <a:t>jordan</a:t>
            </a:r>
            <a:r>
              <a:rPr lang="zh-CN" altLang="en-US" dirty="0"/>
              <a:t>和</a:t>
            </a:r>
            <a:r>
              <a:rPr lang="en-US" altLang="zh-CN" dirty="0"/>
              <a:t>NBA</a:t>
            </a:r>
            <a:r>
              <a:rPr lang="zh-CN" altLang="en-US" dirty="0"/>
              <a:t>在关系图中有边连接，故具有相似的表示，并且在文档中，</a:t>
            </a:r>
            <a:r>
              <a:rPr lang="en-US" altLang="zh-CN" dirty="0"/>
              <a:t>basketball</a:t>
            </a:r>
            <a:r>
              <a:rPr lang="zh-CN" altLang="en-US" dirty="0"/>
              <a:t>和</a:t>
            </a:r>
            <a:r>
              <a:rPr lang="en-US" altLang="zh-CN" dirty="0"/>
              <a:t>guard</a:t>
            </a:r>
            <a:r>
              <a:rPr lang="zh-CN" altLang="en-US" dirty="0"/>
              <a:t>分别在其上下文窗口中，所以语义相近的两个实体和两个单词均具有相似的表示。另外，维基百科中另一位叫做</a:t>
            </a:r>
            <a:r>
              <a:rPr lang="en-US" altLang="zh-CN" dirty="0" err="1"/>
              <a:t>michael</a:t>
            </a:r>
            <a:r>
              <a:rPr lang="zh-CN" altLang="en-US" dirty="0"/>
              <a:t> </a:t>
            </a:r>
            <a:r>
              <a:rPr lang="en-US" altLang="zh-CN" dirty="0" err="1"/>
              <a:t>jordan</a:t>
            </a:r>
            <a:r>
              <a:rPr lang="zh-CN" altLang="en-US" dirty="0"/>
              <a:t>的教授，则距离较远，表示语义不相关。</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10</a:t>
            </a:fld>
            <a:endParaRPr lang="zh-CN" altLang="en-US"/>
          </a:p>
        </p:txBody>
      </p:sp>
    </p:spTree>
    <p:extLst>
      <p:ext uri="{BB962C8B-B14F-4D97-AF65-F5344CB8AC3E}">
        <p14:creationId xmlns:p14="http://schemas.microsoft.com/office/powerpoint/2010/main" val="2098336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词和实体联合表示学习中的挑战是词和实体。。。例如</a:t>
            </a:r>
          </a:p>
          <a:p>
            <a:r>
              <a:rPr lang="zh-CN" altLang="en-US" dirty="0"/>
              <a:t>因此，核心问题是如何找到从文本到知识库的映射作为联合训练的监督信号</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11</a:t>
            </a:fld>
            <a:endParaRPr lang="zh-CN" altLang="en-US"/>
          </a:p>
        </p:txBody>
      </p:sp>
    </p:spTree>
    <p:extLst>
      <p:ext uri="{BB962C8B-B14F-4D97-AF65-F5344CB8AC3E}">
        <p14:creationId xmlns:p14="http://schemas.microsoft.com/office/powerpoint/2010/main" val="1513456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核心思想是将实体看做实体提及的义项，进而得到更精确的词和实体对应关系。解决思路如下，如右图所示</a:t>
            </a:r>
            <a:endParaRPr lang="en-US" altLang="zh-CN" dirty="0"/>
          </a:p>
          <a:p>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实体表示模型使用扩展的 </a:t>
            </a:r>
            <a:r>
              <a:rPr lang="en-US" altLang="zh-CN" sz="1200" kern="1200" dirty="0">
                <a:solidFill>
                  <a:schemeClr val="tx1"/>
                </a:solidFill>
                <a:effectLst/>
                <a:latin typeface="+mn-lt"/>
                <a:ea typeface="+mn-ea"/>
                <a:cs typeface="+mn-cs"/>
              </a:rPr>
              <a:t>Skip-gram </a:t>
            </a:r>
            <a:r>
              <a:rPr lang="zh-CN" altLang="en-US" sz="1200" kern="1200" dirty="0">
                <a:solidFill>
                  <a:schemeClr val="tx1"/>
                </a:solidFill>
                <a:effectLst/>
                <a:latin typeface="+mn-lt"/>
                <a:ea typeface="+mn-ea"/>
                <a:cs typeface="+mn-cs"/>
              </a:rPr>
              <a:t>模型对实体间的关系建模</a:t>
            </a:r>
            <a:r>
              <a:rPr lang="en-US" altLang="zh-CN" sz="1200" kern="1200" dirty="0">
                <a:solidFill>
                  <a:schemeClr val="tx1"/>
                </a:solidFill>
                <a:effectLst/>
                <a:latin typeface="+mn-lt"/>
                <a:ea typeface="+mn-ea"/>
                <a:cs typeface="+mn-cs"/>
              </a:rPr>
              <a:t>;</a:t>
            </a:r>
          </a:p>
          <a:p>
            <a:r>
              <a:rPr lang="en-US" altLang="zh-CN" sz="1200" kern="1200" dirty="0">
                <a:solidFill>
                  <a:schemeClr val="tx1"/>
                </a:solidFill>
                <a:effectLst/>
                <a:latin typeface="+mn-lt"/>
                <a:ea typeface="+mn-ea"/>
                <a:cs typeface="+mn-cs"/>
              </a:rPr>
              <a:t>(2)</a:t>
            </a:r>
            <a:r>
              <a:rPr lang="zh-CN" altLang="en-US" sz="1200" kern="1200" dirty="0">
                <a:solidFill>
                  <a:schemeClr val="tx1"/>
                </a:solidFill>
                <a:effectLst/>
                <a:latin typeface="+mn-lt"/>
                <a:ea typeface="+mn-ea"/>
                <a:cs typeface="+mn-cs"/>
              </a:rPr>
              <a:t>词和实体提及联合表示模型使用词或实体提及的义项预测其在标注文档中的上下文</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这样上下文越相似的词或实体提及具有相近的向量表示</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如实体提及“乔丹”和单词“篮球”频繁的出现在相似的上下文中</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它们在语义向量空间中距离越近</a:t>
            </a:r>
            <a:r>
              <a:rPr lang="en-US" altLang="zh-CN" sz="1200" kern="1200" dirty="0">
                <a:solidFill>
                  <a:schemeClr val="tx1"/>
                </a:solidFill>
                <a:effectLst/>
                <a:latin typeface="+mn-lt"/>
                <a:ea typeface="+mn-ea"/>
                <a:cs typeface="+mn-cs"/>
              </a:rPr>
              <a:t>;</a:t>
            </a:r>
          </a:p>
          <a:p>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对齐模型假设提及实体的文本描述了该实体的语义</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于是首先通过语义组合模型得到包含该实体的文本表示</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然后使用该文本表示预测该实体</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以融合文本语义空间和实体语义空间</a:t>
            </a:r>
            <a:endParaRPr lang="zh-CN" altLang="en-US" dirty="0"/>
          </a:p>
        </p:txBody>
      </p:sp>
      <p:sp>
        <p:nvSpPr>
          <p:cNvPr id="4" name="灯片编号占位符 3"/>
          <p:cNvSpPr>
            <a:spLocks noGrp="1"/>
          </p:cNvSpPr>
          <p:nvPr>
            <p:ph type="sldNum" sz="quarter" idx="10"/>
          </p:nvPr>
        </p:nvSpPr>
        <p:spPr/>
        <p:txBody>
          <a:bodyPr/>
          <a:lstStyle/>
          <a:p>
            <a:fld id="{3BB317EA-879D-4C18-A7FE-780B87215D61}" type="slidenum">
              <a:rPr lang="zh-CN" altLang="en-US" smtClean="0"/>
              <a:t>12</a:t>
            </a:fld>
            <a:endParaRPr lang="zh-CN" altLang="en-US"/>
          </a:p>
        </p:txBody>
      </p:sp>
    </p:spTree>
    <p:extLst>
      <p:ext uri="{BB962C8B-B14F-4D97-AF65-F5344CB8AC3E}">
        <p14:creationId xmlns:p14="http://schemas.microsoft.com/office/powerpoint/2010/main" val="1084281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lvl="0"/>
            <a:r>
              <a:rPr lang="zh-CN" altLang="en-US" dirty="0"/>
              <a:t>定量实验中，我们分别对词词、实体实体、以及词和实体的联合推演能力加以验证。</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首先看实体相关性实验，我们在</a:t>
            </a:r>
            <a:r>
              <a:rPr lang="en-US" altLang="zh-CN" dirty="0"/>
              <a:t>AIDA</a:t>
            </a:r>
            <a:r>
              <a:rPr lang="zh-CN" altLang="en-US" dirty="0"/>
              <a:t>标准数据集上进行测试，它包含。。。我们使用</a:t>
            </a:r>
            <a:r>
              <a:rPr lang="en-US" altLang="zh-CN" dirty="0"/>
              <a:t>cosine</a:t>
            </a:r>
            <a:r>
              <a:rPr lang="zh-CN" altLang="en-US" dirty="0"/>
              <a:t>作为相似度测度，然后对</a:t>
            </a:r>
            <a:r>
              <a:rPr lang="en-US" altLang="zh-CN" dirty="0"/>
              <a:t>91</a:t>
            </a:r>
            <a:r>
              <a:rPr lang="zh-CN" altLang="en-US" dirty="0"/>
              <a:t>个候选实体排序，使用信息检索中标准的排序质量衡量指标</a:t>
            </a:r>
            <a:r>
              <a:rPr lang="en-US" altLang="zh-CN" dirty="0"/>
              <a:t>NDCG</a:t>
            </a:r>
            <a:r>
              <a:rPr lang="zh-CN" altLang="en-US" dirty="0"/>
              <a:t>和</a:t>
            </a:r>
            <a:r>
              <a:rPr lang="en-US" altLang="zh-CN" dirty="0"/>
              <a:t>MAP</a:t>
            </a:r>
            <a:r>
              <a:rPr lang="zh-CN" altLang="en-US" dirty="0"/>
              <a:t>进行分析，可以看到我们的方法取得了最好成绩，这是因为更精确的文本信息同样加强了实体向量的相关性。</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在词义推理上，我们使用。。。语义问题如 美国－纽约＋北京 应等于中国，句法问题则是</a:t>
            </a:r>
            <a:r>
              <a:rPr lang="en-US" altLang="zh-CN" dirty="0" err="1"/>
              <a:t>mostly-most+important</a:t>
            </a:r>
            <a:r>
              <a:rPr lang="zh-CN" altLang="en-US" dirty="0"/>
              <a:t>应等于</a:t>
            </a:r>
            <a:r>
              <a:rPr lang="en-US" altLang="zh-CN" dirty="0"/>
              <a:t>importantly</a:t>
            </a:r>
            <a:r>
              <a:rPr lang="zh-CN" altLang="en-US" dirty="0"/>
              <a:t>，可以看到我们的方法在语义问题上提升明显，在句法问题上却有所下降。这是语义关系同样存在于知识库中的实体关系，它与文本加以印证，提升了词向量的语义关系。而在句法关系上，我们对于</a:t>
            </a:r>
            <a:r>
              <a:rPr lang="en-US" altLang="zh-CN" dirty="0" err="1"/>
              <a:t>mostly-most+important</a:t>
            </a:r>
            <a:r>
              <a:rPr lang="zh-CN" altLang="en-US" dirty="0"/>
              <a:t>找到了</a:t>
            </a:r>
            <a:r>
              <a:rPr lang="en-US" altLang="zh-CN" dirty="0"/>
              <a:t>significant</a:t>
            </a:r>
            <a:r>
              <a:rPr lang="zh-CN" altLang="en-US" dirty="0"/>
              <a:t>，更倾向于与</a:t>
            </a:r>
            <a:r>
              <a:rPr lang="en-US" altLang="zh-CN" dirty="0"/>
              <a:t>important</a:t>
            </a:r>
            <a:r>
              <a:rPr lang="zh-CN" altLang="en-US" dirty="0"/>
              <a:t>语义相关的词。</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13</a:t>
            </a:fld>
            <a:endParaRPr lang="zh-CN" altLang="en-US"/>
          </a:p>
        </p:txBody>
      </p:sp>
    </p:spTree>
    <p:extLst>
      <p:ext uri="{BB962C8B-B14F-4D97-AF65-F5344CB8AC3E}">
        <p14:creationId xmlns:p14="http://schemas.microsoft.com/office/powerpoint/2010/main" val="1666994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以下是本次报告的提纲，首先介绍研究的背景和意义，进而重点介绍三个主要研究内容，包括</a:t>
            </a:r>
            <a:r>
              <a:rPr lang="en-US" altLang="zh-CN" dirty="0"/>
              <a:t>XXX</a:t>
            </a:r>
            <a:r>
              <a:rPr lang="zh-CN" altLang="en-US" dirty="0"/>
              <a:t>、</a:t>
            </a:r>
            <a:r>
              <a:rPr lang="en-US" altLang="zh-CN" dirty="0"/>
              <a:t>XXX</a:t>
            </a:r>
            <a:r>
              <a:rPr lang="zh-CN" altLang="en-US" dirty="0"/>
              <a:t>以及</a:t>
            </a:r>
            <a:r>
              <a:rPr lang="en-US" altLang="zh-CN" dirty="0"/>
              <a:t>XXX</a:t>
            </a:r>
            <a:r>
              <a:rPr lang="zh-CN" altLang="en-US" dirty="0"/>
              <a:t>。在此基础上介绍应用示范方面的成果，即</a:t>
            </a:r>
            <a:r>
              <a:rPr lang="en-US" altLang="zh-CN" dirty="0"/>
              <a:t>XXX</a:t>
            </a:r>
            <a:r>
              <a:rPr lang="zh-CN" altLang="en-US" dirty="0"/>
              <a:t>。最后对研究进行总结。</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14</a:t>
            </a:fld>
            <a:endParaRPr lang="zh-CN" altLang="en-US"/>
          </a:p>
        </p:txBody>
      </p:sp>
    </p:spTree>
    <p:extLst>
      <p:ext uri="{BB962C8B-B14F-4D97-AF65-F5344CB8AC3E}">
        <p14:creationId xmlns:p14="http://schemas.microsoft.com/office/powerpoint/2010/main" val="1876883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因为。。所以我们试图构建统一的跨语言词和实体语义向量空间，从而。。。</a:t>
            </a:r>
          </a:p>
          <a:p>
            <a:r>
              <a:rPr lang="zh-CN" altLang="en-US" dirty="0"/>
              <a:t>给定输入。。。</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15</a:t>
            </a:fld>
            <a:endParaRPr lang="zh-CN" altLang="en-US"/>
          </a:p>
        </p:txBody>
      </p:sp>
    </p:spTree>
    <p:extLst>
      <p:ext uri="{BB962C8B-B14F-4D97-AF65-F5344CB8AC3E}">
        <p14:creationId xmlns:p14="http://schemas.microsoft.com/office/powerpoint/2010/main" val="4070983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跨语言表示可以。。因为尚未出现完全匹配的研究，参考跨语言词向量表示学习相关工作，其主要包括有监督、无监督和弱监督三类方法。其中有监督按照使用的标注语料区分，可以分为严格的。。。，但是关键问题在于训练语料难以获得，于是有人提出无监督的方法，根据每种语言间的内在分布，直接对齐两个空间，但是其复杂度高，需要强的分布假设。</a:t>
            </a:r>
          </a:p>
          <a:p>
            <a:r>
              <a:rPr lang="zh-CN" altLang="en-US" dirty="0"/>
              <a:t>因此，有人提出使用相似文档的方法，相似文档是不同语言的文档，但是具有相同的主题，例如维基百科不同语言下的同一实体的描述文档。但是这些文档包含噪音较多，导致训练不稳定。</a:t>
            </a:r>
          </a:p>
          <a:p>
            <a:r>
              <a:rPr lang="zh-CN" altLang="en-US" dirty="0"/>
              <a:t>本文采用弱监督方法，通过多语言知识库自动的。。。实现</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3BB317EA-879D-4C18-A7FE-780B87215D61}" type="slidenum">
              <a:rPr lang="zh-CN" altLang="en-US" smtClean="0"/>
              <a:t>16</a:t>
            </a:fld>
            <a:endParaRPr lang="zh-CN" altLang="en-US"/>
          </a:p>
        </p:txBody>
      </p:sp>
    </p:spTree>
    <p:extLst>
      <p:ext uri="{BB962C8B-B14F-4D97-AF65-F5344CB8AC3E}">
        <p14:creationId xmlns:p14="http://schemas.microsoft.com/office/powerpoint/2010/main" val="2087746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整体的损失函数定义如下，其中句子正则项针对远程监督引入的噪音设计两种注意力机制</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17</a:t>
            </a:fld>
            <a:endParaRPr lang="zh-CN" altLang="en-US"/>
          </a:p>
        </p:txBody>
      </p:sp>
    </p:spTree>
    <p:extLst>
      <p:ext uri="{BB962C8B-B14F-4D97-AF65-F5344CB8AC3E}">
        <p14:creationId xmlns:p14="http://schemas.microsoft.com/office/powerpoint/2010/main" val="521485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知识注意力机制利用实体表示挑选与其相关的相似句对，为错误。。</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跨语言注意力机制则使相似句对互相挑选相似的词，</a:t>
            </a:r>
            <a:r>
              <a:rPr kumimoji="1" lang="zh-CN" altLang="en-US" dirty="0">
                <a:solidFill>
                  <a:schemeClr val="tx1"/>
                </a:solidFill>
              </a:rPr>
              <a:t>仅保留语言间对等的信息</a:t>
            </a:r>
            <a:r>
              <a:rPr kumimoji="0" lang="zh-CN" altLang="en-US" dirty="0">
                <a:solidFill>
                  <a:schemeClr val="tx1"/>
                </a:solidFill>
              </a:rPr>
              <a:t>。最后定义句子表示为所有词向量的加权和</a:t>
            </a:r>
            <a:endParaRPr kumimoji="1" lang="zh-CN" altLang="en-US" dirty="0">
              <a:solidFill>
                <a:schemeClr val="tx1"/>
              </a:solidFill>
            </a:endParaRPr>
          </a:p>
        </p:txBody>
      </p:sp>
      <p:sp>
        <p:nvSpPr>
          <p:cNvPr id="4" name="灯片编号占位符 3"/>
          <p:cNvSpPr>
            <a:spLocks noGrp="1"/>
          </p:cNvSpPr>
          <p:nvPr>
            <p:ph type="sldNum" sz="quarter" idx="10"/>
          </p:nvPr>
        </p:nvSpPr>
        <p:spPr/>
        <p:txBody>
          <a:bodyPr/>
          <a:lstStyle/>
          <a:p>
            <a:fld id="{3BB317EA-879D-4C18-A7FE-780B87215D61}" type="slidenum">
              <a:rPr lang="zh-CN" altLang="en-US" smtClean="0"/>
              <a:t>18</a:t>
            </a:fld>
            <a:endParaRPr lang="zh-CN" altLang="en-US"/>
          </a:p>
        </p:txBody>
      </p:sp>
    </p:spTree>
    <p:extLst>
      <p:ext uri="{BB962C8B-B14F-4D97-AF65-F5344CB8AC3E}">
        <p14:creationId xmlns:p14="http://schemas.microsoft.com/office/powerpoint/2010/main" val="1367616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首先来看定性分析，我门展示了英文单词</a:t>
            </a:r>
            <a:r>
              <a:rPr lang="en-US" altLang="zh-CN" dirty="0"/>
              <a:t>basketball</a:t>
            </a:r>
            <a:r>
              <a:rPr lang="zh-CN" altLang="en-US" dirty="0"/>
              <a:t>在语义空间中的最近的邻居。。</a:t>
            </a:r>
          </a:p>
          <a:p>
            <a:r>
              <a:rPr lang="zh-CN" altLang="en-US" dirty="0"/>
              <a:t>可以看到跨语言词方面，找到了正确的翻译，并且其他单词均篮球相关。在单语言跨语言实体、单语言词和实体均展现出篮球相关的词和实体。有趣的事，我门发现中文实体和英文实体虽然均运动相关，但是由于文化不同，导致分布不同，中文为香港。。英文为</a:t>
            </a:r>
            <a:r>
              <a:rPr lang="en-US" altLang="zh-CN" dirty="0"/>
              <a:t>All</a:t>
            </a:r>
            <a:r>
              <a:rPr lang="zh-CN" altLang="en-US" dirty="0"/>
              <a:t>－</a:t>
            </a:r>
            <a:r>
              <a:rPr lang="en-US" altLang="zh-CN" dirty="0"/>
              <a:t>star</a:t>
            </a:r>
            <a:endParaRPr lang="zh-CN" altLang="en-US" dirty="0"/>
          </a:p>
        </p:txBody>
      </p:sp>
      <p:sp>
        <p:nvSpPr>
          <p:cNvPr id="4" name="灯片编号占位符 3"/>
          <p:cNvSpPr>
            <a:spLocks noGrp="1"/>
          </p:cNvSpPr>
          <p:nvPr>
            <p:ph type="sldNum" sz="quarter" idx="10"/>
          </p:nvPr>
        </p:nvSpPr>
        <p:spPr/>
        <p:txBody>
          <a:bodyPr/>
          <a:lstStyle/>
          <a:p>
            <a:fld id="{3BB317EA-879D-4C18-A7FE-780B87215D61}" type="slidenum">
              <a:rPr lang="zh-CN" altLang="en-US" smtClean="0"/>
              <a:t>19</a:t>
            </a:fld>
            <a:endParaRPr lang="zh-CN" altLang="en-US"/>
          </a:p>
        </p:txBody>
      </p:sp>
    </p:spTree>
    <p:extLst>
      <p:ext uri="{BB962C8B-B14F-4D97-AF65-F5344CB8AC3E}">
        <p14:creationId xmlns:p14="http://schemas.microsoft.com/office/powerpoint/2010/main" val="394130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通过双语词典推断任务，我门验证了跨语言向量空间中词词的有效性：并发现。。。</a:t>
            </a:r>
            <a:endParaRPr lang="en-US" altLang="zh-CN" dirty="0"/>
          </a:p>
          <a:p>
            <a:r>
              <a:rPr lang="en-US" altLang="zh-CN" dirty="0"/>
              <a:t>1. </a:t>
            </a:r>
            <a:endParaRPr lang="zh-CN" altLang="en-US" dirty="0"/>
          </a:p>
        </p:txBody>
      </p:sp>
      <p:sp>
        <p:nvSpPr>
          <p:cNvPr id="4" name="灯片编号占位符 3"/>
          <p:cNvSpPr>
            <a:spLocks noGrp="1"/>
          </p:cNvSpPr>
          <p:nvPr>
            <p:ph type="sldNum" sz="quarter" idx="10"/>
          </p:nvPr>
        </p:nvSpPr>
        <p:spPr/>
        <p:txBody>
          <a:bodyPr/>
          <a:lstStyle/>
          <a:p>
            <a:fld id="{3BB317EA-879D-4C18-A7FE-780B87215D61}" type="slidenum">
              <a:rPr lang="zh-CN" altLang="en-US" smtClean="0"/>
              <a:t>20</a:t>
            </a:fld>
            <a:endParaRPr lang="zh-CN" altLang="en-US"/>
          </a:p>
        </p:txBody>
      </p:sp>
    </p:spTree>
    <p:extLst>
      <p:ext uri="{BB962C8B-B14F-4D97-AF65-F5344CB8AC3E}">
        <p14:creationId xmlns:p14="http://schemas.microsoft.com/office/powerpoint/2010/main" val="199845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在跨语言、跨文本和知识库的联合推演上，我门选择</a:t>
            </a:r>
            <a:r>
              <a:rPr lang="en-US" altLang="zh-CN" dirty="0" err="1"/>
              <a:t>kbp</a:t>
            </a:r>
            <a:r>
              <a:rPr lang="zh-CN" altLang="en-US" dirty="0"/>
              <a:t>。。。我门发现</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21</a:t>
            </a:fld>
            <a:endParaRPr lang="zh-CN" altLang="en-US"/>
          </a:p>
        </p:txBody>
      </p:sp>
    </p:spTree>
    <p:extLst>
      <p:ext uri="{BB962C8B-B14F-4D97-AF65-F5344CB8AC3E}">
        <p14:creationId xmlns:p14="http://schemas.microsoft.com/office/powerpoint/2010/main" val="238172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以下是本次报告的提纲，首先介绍研究的背景和意义，进而重点介绍三个主要研究内容，包括</a:t>
            </a:r>
            <a:r>
              <a:rPr lang="en-US" altLang="zh-CN" dirty="0"/>
              <a:t>XXX</a:t>
            </a:r>
            <a:r>
              <a:rPr lang="zh-CN" altLang="en-US" dirty="0"/>
              <a:t>、</a:t>
            </a:r>
            <a:r>
              <a:rPr lang="en-US" altLang="zh-CN" dirty="0"/>
              <a:t>XXX</a:t>
            </a:r>
            <a:r>
              <a:rPr lang="zh-CN" altLang="en-US" dirty="0"/>
              <a:t>以及</a:t>
            </a:r>
            <a:r>
              <a:rPr lang="en-US" altLang="zh-CN" dirty="0"/>
              <a:t>XXX</a:t>
            </a:r>
            <a:r>
              <a:rPr lang="zh-CN" altLang="en-US" dirty="0"/>
              <a:t>。在此基础上介绍应用示范方面的成果，即</a:t>
            </a:r>
            <a:r>
              <a:rPr lang="en-US" altLang="zh-CN" dirty="0"/>
              <a:t>XXX</a:t>
            </a:r>
            <a:r>
              <a:rPr lang="zh-CN" altLang="en-US" dirty="0"/>
              <a:t>。最后对研究进行总结。</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22</a:t>
            </a:fld>
            <a:endParaRPr lang="zh-CN" altLang="en-US"/>
          </a:p>
        </p:txBody>
      </p:sp>
    </p:spTree>
    <p:extLst>
      <p:ext uri="{BB962C8B-B14F-4D97-AF65-F5344CB8AC3E}">
        <p14:creationId xmlns:p14="http://schemas.microsoft.com/office/powerpoint/2010/main" val="4264830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err="1"/>
              <a:t>Xlink</a:t>
            </a:r>
            <a:r>
              <a:rPr lang="zh-CN" altLang="en-US" dirty="0"/>
              <a:t>是一个基于。。。</a:t>
            </a:r>
          </a:p>
          <a:p>
            <a:r>
              <a:rPr lang="zh-CN" altLang="en-US" dirty="0"/>
              <a:t>图给出了它的框架，首先基于前面介绍的方法线下的进行跨语言词和实体表示学习，然后使用两步对输入文档进行实体链接。</a:t>
            </a:r>
          </a:p>
          <a:p>
            <a:r>
              <a:rPr lang="zh-CN" altLang="en-US" dirty="0"/>
              <a:t>第一步，利用从维基百科、百度百科、互动百科中收集的实体提及到实体的映射词表，进行精确匹配的到所有的实体提及和其候选实体，然后之前提出的无监督消歧方法进行消歧，给出其在知识库中的链接。</a:t>
            </a:r>
          </a:p>
          <a:p>
            <a:r>
              <a:rPr lang="zh-CN" altLang="en-US" dirty="0"/>
              <a:t>现在</a:t>
            </a:r>
            <a:r>
              <a:rPr lang="en-US" altLang="zh-CN" dirty="0"/>
              <a:t>XLINK</a:t>
            </a:r>
            <a:r>
              <a:rPr lang="zh-CN" altLang="en-US" dirty="0"/>
              <a:t>已集成／。。</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23</a:t>
            </a:fld>
            <a:endParaRPr lang="zh-CN" altLang="en-US"/>
          </a:p>
        </p:txBody>
      </p:sp>
    </p:spTree>
    <p:extLst>
      <p:ext uri="{BB962C8B-B14F-4D97-AF65-F5344CB8AC3E}">
        <p14:creationId xmlns:p14="http://schemas.microsoft.com/office/powerpoint/2010/main" val="991515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err="1"/>
              <a:t>Xlink</a:t>
            </a:r>
            <a:r>
              <a:rPr lang="zh-CN" altLang="en-US" dirty="0"/>
              <a:t>是一个基于。。。</a:t>
            </a:r>
          </a:p>
          <a:p>
            <a:r>
              <a:rPr lang="zh-CN" altLang="en-US" dirty="0"/>
              <a:t>图给出了它的框架，首先基于前面介绍的方法线下的进行跨语言词和实体表示学习，然后使用两步对输入文档进行实体链接。</a:t>
            </a:r>
          </a:p>
          <a:p>
            <a:r>
              <a:rPr lang="zh-CN" altLang="en-US" dirty="0"/>
              <a:t>第一步，利用从维基百科、百度百科、互动百科中收集的实体提及到实体的映射词表，进行精确匹配的到所有的实体提及和其候选实体，然后之前提出的无监督消歧方法进行消歧，给出其在知识库中的链接。</a:t>
            </a:r>
          </a:p>
          <a:p>
            <a:r>
              <a:rPr lang="zh-CN" altLang="en-US" dirty="0"/>
              <a:t>现在</a:t>
            </a:r>
            <a:r>
              <a:rPr lang="en-US" altLang="zh-CN" dirty="0"/>
              <a:t>XLINK</a:t>
            </a:r>
            <a:r>
              <a:rPr lang="zh-CN" altLang="en-US" dirty="0"/>
              <a:t>已集成／。。</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24</a:t>
            </a:fld>
            <a:endParaRPr lang="zh-CN" altLang="en-US"/>
          </a:p>
        </p:txBody>
      </p:sp>
    </p:spTree>
    <p:extLst>
      <p:ext uri="{BB962C8B-B14F-4D97-AF65-F5344CB8AC3E}">
        <p14:creationId xmlns:p14="http://schemas.microsoft.com/office/powerpoint/2010/main" val="497397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err="1"/>
              <a:t>Xlink</a:t>
            </a:r>
            <a:r>
              <a:rPr lang="zh-CN" altLang="en-US" dirty="0"/>
              <a:t>是一个基于。。。</a:t>
            </a:r>
          </a:p>
          <a:p>
            <a:r>
              <a:rPr lang="zh-CN" altLang="en-US" dirty="0"/>
              <a:t>图给出了它的框架，首先基于前面介绍的方法线下的进行跨语言词和实体表示学习，然后使用两步对输入文档进行实体链接。</a:t>
            </a:r>
          </a:p>
          <a:p>
            <a:r>
              <a:rPr lang="zh-CN" altLang="en-US" dirty="0"/>
              <a:t>第一步，利用从维基百科、百度百科、互动百科中收集的实体提及到实体的映射词表，进行精确匹配的到所有的实体提及和其候选实体，然后之前提出的无监督消歧方法进行消歧，给出其在知识库中的链接。</a:t>
            </a:r>
          </a:p>
          <a:p>
            <a:r>
              <a:rPr lang="zh-CN" altLang="en-US" dirty="0"/>
              <a:t>现在</a:t>
            </a:r>
            <a:r>
              <a:rPr lang="en-US" altLang="zh-CN" dirty="0"/>
              <a:t>XLINK</a:t>
            </a:r>
            <a:r>
              <a:rPr lang="zh-CN" altLang="en-US" dirty="0"/>
              <a:t>已集成／。。</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25</a:t>
            </a:fld>
            <a:endParaRPr lang="zh-CN" altLang="en-US"/>
          </a:p>
        </p:txBody>
      </p:sp>
    </p:spTree>
    <p:extLst>
      <p:ext uri="{BB962C8B-B14F-4D97-AF65-F5344CB8AC3E}">
        <p14:creationId xmlns:p14="http://schemas.microsoft.com/office/powerpoint/2010/main" val="9525246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err="1"/>
              <a:t>Xlink</a:t>
            </a:r>
            <a:r>
              <a:rPr lang="zh-CN" altLang="en-US" dirty="0"/>
              <a:t>是一个基于。。。</a:t>
            </a:r>
          </a:p>
          <a:p>
            <a:r>
              <a:rPr lang="zh-CN" altLang="en-US" dirty="0"/>
              <a:t>图给出了它的框架，首先基于前面介绍的方法线下的进行跨语言词和实体表示学习，然后使用两步对输入文档进行实体链接。</a:t>
            </a:r>
          </a:p>
          <a:p>
            <a:r>
              <a:rPr lang="zh-CN" altLang="en-US" dirty="0"/>
              <a:t>第一步，利用从维基百科、百度百科、互动百科中收集的实体提及到实体的映射词表，进行精确匹配的到所有的实体提及和其候选实体，然后之前提出的无监督消歧方法进行消歧，给出其在知识库中的链接。</a:t>
            </a:r>
          </a:p>
          <a:p>
            <a:r>
              <a:rPr lang="zh-CN" altLang="en-US" dirty="0"/>
              <a:t>现在</a:t>
            </a:r>
            <a:r>
              <a:rPr lang="en-US" altLang="zh-CN" dirty="0"/>
              <a:t>XLINK</a:t>
            </a:r>
            <a:r>
              <a:rPr lang="zh-CN" altLang="en-US" dirty="0"/>
              <a:t>已集成／。。</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26</a:t>
            </a:fld>
            <a:endParaRPr lang="zh-CN" altLang="en-US"/>
          </a:p>
        </p:txBody>
      </p:sp>
    </p:spTree>
    <p:extLst>
      <p:ext uri="{BB962C8B-B14F-4D97-AF65-F5344CB8AC3E}">
        <p14:creationId xmlns:p14="http://schemas.microsoft.com/office/powerpoint/2010/main" val="633339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err="1"/>
              <a:t>Xlink</a:t>
            </a:r>
            <a:r>
              <a:rPr lang="zh-CN" altLang="en-US" dirty="0"/>
              <a:t>是一个基于。。。</a:t>
            </a:r>
          </a:p>
          <a:p>
            <a:r>
              <a:rPr lang="zh-CN" altLang="en-US" dirty="0"/>
              <a:t>图给出了它的框架，首先基于前面介绍的方法线下的进行跨语言词和实体表示学习，然后使用两步对输入文档进行实体链接。</a:t>
            </a:r>
          </a:p>
          <a:p>
            <a:r>
              <a:rPr lang="zh-CN" altLang="en-US" dirty="0"/>
              <a:t>第一步，利用从维基百科、百度百科、互动百科中收集的实体提及到实体的映射词表，进行精确匹配的到所有的实体提及和其候选实体，然后之前提出的无监督消歧方法进行消歧，给出其在知识库中的链接。</a:t>
            </a:r>
          </a:p>
          <a:p>
            <a:r>
              <a:rPr lang="zh-CN" altLang="en-US" dirty="0"/>
              <a:t>现在</a:t>
            </a:r>
            <a:r>
              <a:rPr lang="en-US" altLang="zh-CN" dirty="0"/>
              <a:t>XLINK</a:t>
            </a:r>
            <a:r>
              <a:rPr lang="zh-CN" altLang="en-US" dirty="0"/>
              <a:t>已集成／。。</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27</a:t>
            </a:fld>
            <a:endParaRPr lang="zh-CN" altLang="en-US"/>
          </a:p>
        </p:txBody>
      </p:sp>
    </p:spTree>
    <p:extLst>
      <p:ext uri="{BB962C8B-B14F-4D97-AF65-F5344CB8AC3E}">
        <p14:creationId xmlns:p14="http://schemas.microsoft.com/office/powerpoint/2010/main" val="2316112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以下是本次报告的提纲，首先介绍研究的背景和意义，进而重点介绍三个主要研究内容，包括</a:t>
            </a:r>
            <a:r>
              <a:rPr lang="en-US" altLang="zh-CN" dirty="0"/>
              <a:t>XXX</a:t>
            </a:r>
            <a:r>
              <a:rPr lang="zh-CN" altLang="en-US" dirty="0"/>
              <a:t>、</a:t>
            </a:r>
            <a:r>
              <a:rPr lang="en-US" altLang="zh-CN" dirty="0"/>
              <a:t>XXX</a:t>
            </a:r>
            <a:r>
              <a:rPr lang="zh-CN" altLang="en-US" dirty="0"/>
              <a:t>以及</a:t>
            </a:r>
            <a:r>
              <a:rPr lang="en-US" altLang="zh-CN" dirty="0"/>
              <a:t>XXX</a:t>
            </a:r>
            <a:r>
              <a:rPr lang="zh-CN" altLang="en-US" dirty="0"/>
              <a:t>。在此基础上介绍应用示范方面的成果，即</a:t>
            </a:r>
            <a:r>
              <a:rPr lang="en-US" altLang="zh-CN" dirty="0"/>
              <a:t>XXX</a:t>
            </a:r>
            <a:r>
              <a:rPr lang="zh-CN" altLang="en-US" dirty="0"/>
              <a:t>。最后对研究进行总结。</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28</a:t>
            </a:fld>
            <a:endParaRPr lang="zh-CN" altLang="en-US"/>
          </a:p>
        </p:txBody>
      </p:sp>
    </p:spTree>
    <p:extLst>
      <p:ext uri="{BB962C8B-B14F-4D97-AF65-F5344CB8AC3E}">
        <p14:creationId xmlns:p14="http://schemas.microsoft.com/office/powerpoint/2010/main" val="27730633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altLang="zh-CN" sz="2000" dirty="0"/>
          </a:p>
        </p:txBody>
      </p:sp>
      <p:sp>
        <p:nvSpPr>
          <p:cNvPr id="4" name="灯片编号占位符 3"/>
          <p:cNvSpPr>
            <a:spLocks noGrp="1"/>
          </p:cNvSpPr>
          <p:nvPr>
            <p:ph type="sldNum" sz="quarter" idx="10"/>
          </p:nvPr>
        </p:nvSpPr>
        <p:spPr/>
        <p:txBody>
          <a:bodyPr/>
          <a:lstStyle/>
          <a:p>
            <a:fld id="{3BB317EA-879D-4C18-A7FE-780B87215D61}" type="slidenum">
              <a:rPr lang="zh-CN" altLang="en-US" smtClean="0"/>
              <a:t>29</a:t>
            </a:fld>
            <a:endParaRPr lang="zh-CN" altLang="en-US"/>
          </a:p>
        </p:txBody>
      </p:sp>
    </p:spTree>
    <p:extLst>
      <p:ext uri="{BB962C8B-B14F-4D97-AF65-F5344CB8AC3E}">
        <p14:creationId xmlns:p14="http://schemas.microsoft.com/office/powerpoint/2010/main" val="852190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最后，谢谢各位老师和同学！</a:t>
            </a:r>
          </a:p>
        </p:txBody>
      </p:sp>
      <p:sp>
        <p:nvSpPr>
          <p:cNvPr id="4" name="灯片编号占位符 3"/>
          <p:cNvSpPr>
            <a:spLocks noGrp="1"/>
          </p:cNvSpPr>
          <p:nvPr>
            <p:ph type="sldNum" sz="quarter" idx="10"/>
          </p:nvPr>
        </p:nvSpPr>
        <p:spPr/>
        <p:txBody>
          <a:bodyPr/>
          <a:lstStyle/>
          <a:p>
            <a:fld id="{3BB317EA-879D-4C18-A7FE-780B87215D61}" type="slidenum">
              <a:rPr lang="zh-CN" altLang="en-US" smtClean="0"/>
              <a:t>30</a:t>
            </a:fld>
            <a:endParaRPr lang="zh-CN" altLang="en-US"/>
          </a:p>
        </p:txBody>
      </p:sp>
    </p:spTree>
    <p:extLst>
      <p:ext uri="{BB962C8B-B14F-4D97-AF65-F5344CB8AC3E}">
        <p14:creationId xmlns:p14="http://schemas.microsoft.com/office/powerpoint/2010/main" val="11260894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1424" y="1700809"/>
            <a:ext cx="10363200" cy="1470025"/>
          </a:xfrm>
        </p:spPr>
        <p:txBody>
          <a:bodyPr>
            <a:normAutofit/>
          </a:bodyPr>
          <a:lstStyle>
            <a:lvl1pPr>
              <a:defRPr sz="3600"/>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14491" y="116632"/>
            <a:ext cx="3048613" cy="9361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431180"/>
            <a:ext cx="12192000" cy="2138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4739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35360" y="274638"/>
            <a:ext cx="8579131" cy="922114"/>
          </a:xfrm>
        </p:spPr>
        <p:txBody>
          <a:bodyPr>
            <a:noAutofit/>
          </a:bodyPr>
          <a:lstStyle>
            <a:lvl1pPr algn="l">
              <a:defRPr sz="3600" b="1">
                <a:latin typeface="幼圆" pitchFamily="49" charset="-122"/>
                <a:ea typeface="幼圆" pitchFamily="49" charset="-122"/>
              </a:defRPr>
            </a:lvl1pPr>
          </a:lstStyle>
          <a:p>
            <a:r>
              <a:rPr lang="zh-CN" altLang="en-US" dirty="0"/>
              <a:t>单击此处编辑母版标题样式</a:t>
            </a:r>
          </a:p>
        </p:txBody>
      </p:sp>
      <p:sp>
        <p:nvSpPr>
          <p:cNvPr id="3" name="内容占位符 2"/>
          <p:cNvSpPr>
            <a:spLocks noGrp="1"/>
          </p:cNvSpPr>
          <p:nvPr>
            <p:ph idx="1"/>
          </p:nvPr>
        </p:nvSpPr>
        <p:spPr>
          <a:xfrm>
            <a:off x="335360" y="1600201"/>
            <a:ext cx="11247040" cy="4525963"/>
          </a:xfrm>
        </p:spPr>
        <p:txBody>
          <a:bodyPr>
            <a:normAutofit/>
          </a:bodyPr>
          <a:lstStyle>
            <a:lvl1pPr marL="342900" indent="-342900" algn="l" rtl="0" eaLnBrk="1" fontAlgn="base" latinLnBrk="0" hangingPunct="1">
              <a:spcBef>
                <a:spcPct val="20000"/>
              </a:spcBef>
              <a:spcAft>
                <a:spcPct val="0"/>
              </a:spcAft>
              <a:buClr>
                <a:srgbClr val="7030A0"/>
              </a:buClr>
              <a:buSzPct val="73000"/>
              <a:buFont typeface="Wingdings 2" pitchFamily="18" charset="2"/>
              <a:buChar char=""/>
              <a:defRPr lang="zh-CN" altLang="en-US" sz="2600" kern="1200" dirty="0" smtClean="0">
                <a:solidFill>
                  <a:schemeClr val="tx1"/>
                </a:solidFill>
                <a:latin typeface="华文楷体" pitchFamily="2" charset="-122"/>
                <a:ea typeface="华文楷体" pitchFamily="2" charset="-122"/>
                <a:cs typeface="+mn-cs"/>
              </a:defRPr>
            </a:lvl1pPr>
            <a:lvl2pPr marL="742950" indent="-285750">
              <a:buClr>
                <a:srgbClr val="B418B8"/>
              </a:buClr>
              <a:buSzPct val="80000"/>
              <a:buFont typeface="Wingdings" pitchFamily="2" charset="2"/>
              <a:buChar char="u"/>
              <a:defRPr lang="zh-CN" altLang="en-US" sz="2300" kern="1200" dirty="0" smtClean="0">
                <a:solidFill>
                  <a:schemeClr val="tx1"/>
                </a:solidFill>
                <a:latin typeface="华文楷体" pitchFamily="2" charset="-122"/>
                <a:ea typeface="华文楷体" pitchFamily="2" charset="-122"/>
                <a:cs typeface="+mn-cs"/>
              </a:defRPr>
            </a:lvl2pPr>
            <a:lvl3pPr marL="1143000" indent="-228600">
              <a:defRPr lang="zh-CN" altLang="en-US" sz="2000" kern="1200" dirty="0" smtClean="0">
                <a:solidFill>
                  <a:schemeClr val="tx1"/>
                </a:solidFill>
                <a:latin typeface="华文楷体" pitchFamily="2" charset="-122"/>
                <a:ea typeface="华文楷体" pitchFamily="2" charset="-122"/>
                <a:cs typeface="+mn-cs"/>
              </a:defRPr>
            </a:lvl3pPr>
            <a:lvl4pPr>
              <a:defRPr sz="1600">
                <a:latin typeface="华文楷体" panose="02010600040101010101" pitchFamily="2" charset="-122"/>
                <a:ea typeface="华文楷体" panose="02010600040101010101" pitchFamily="2" charset="-122"/>
              </a:defRPr>
            </a:lvl4pPr>
            <a:lvl5pPr>
              <a:defRPr sz="1600">
                <a:latin typeface="华文楷体" panose="02010600040101010101" pitchFamily="2" charset="-122"/>
                <a:ea typeface="华文楷体" panose="02010600040101010101" pitchFamily="2" charset="-122"/>
              </a:defRPr>
            </a:lvl5pPr>
          </a:lstStyle>
          <a:p>
            <a:pPr lvl="0"/>
            <a:r>
              <a:rPr lang="zh-CN" altLang="en-US" dirty="0"/>
              <a:t>单击此处编辑母版文本样式</a:t>
            </a:r>
          </a:p>
          <a:p>
            <a:pPr marL="742950" lvl="1" indent="-285750" algn="l" defTabSz="914400" rtl="0" eaLnBrk="1" fontAlgn="base" latinLnBrk="0" hangingPunct="1">
              <a:spcBef>
                <a:spcPct val="20000"/>
              </a:spcBef>
              <a:spcAft>
                <a:spcPct val="0"/>
              </a:spcAft>
              <a:buClr>
                <a:srgbClr val="7030A0"/>
              </a:buClr>
              <a:buSzPct val="80000"/>
              <a:buFont typeface="Wingdings 2" pitchFamily="18" charset="2"/>
              <a:buChar char=""/>
            </a:pPr>
            <a:r>
              <a:rPr lang="zh-CN" altLang="en-US" dirty="0"/>
              <a:t>第二级</a:t>
            </a:r>
          </a:p>
          <a:p>
            <a:pPr marL="1143000" lvl="2" indent="-228600" algn="l" defTabSz="914400" rtl="0" eaLnBrk="1" fontAlgn="base" latinLnBrk="0" hangingPunct="1">
              <a:spcBef>
                <a:spcPct val="20000"/>
              </a:spcBef>
              <a:spcAft>
                <a:spcPct val="0"/>
              </a:spcAft>
              <a:buClr>
                <a:srgbClr val="7030A0"/>
              </a:buClr>
              <a:buSzPct val="60000"/>
              <a:buFont typeface="Wingdings" pitchFamily="2" charset="2"/>
              <a:buChar char=""/>
            </a:pPr>
            <a:r>
              <a:rPr lang="zh-CN" altLang="en-US" dirty="0"/>
              <a:t>第三级</a:t>
            </a:r>
          </a:p>
          <a:p>
            <a:pPr lvl="3"/>
            <a:r>
              <a:rPr lang="zh-CN" altLang="en-US" dirty="0"/>
              <a:t>第四级</a:t>
            </a:r>
          </a:p>
          <a:p>
            <a:pPr lvl="4"/>
            <a:r>
              <a:rPr lang="zh-CN" altLang="en-US" dirty="0"/>
              <a:t>第五级</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268761"/>
            <a:ext cx="12192000" cy="2376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9" name="Group 40"/>
          <p:cNvGrpSpPr>
            <a:grpSpLocks noChangeAspect="1"/>
          </p:cNvGrpSpPr>
          <p:nvPr/>
        </p:nvGrpSpPr>
        <p:grpSpPr bwMode="auto">
          <a:xfrm>
            <a:off x="753438" y="5963971"/>
            <a:ext cx="10841379" cy="701675"/>
            <a:chOff x="0" y="3702"/>
            <a:chExt cx="5760" cy="465"/>
          </a:xfrm>
        </p:grpSpPr>
        <p:sp>
          <p:nvSpPr>
            <p:cNvPr id="10" name="Line 41"/>
            <p:cNvSpPr>
              <a:spLocks noChangeAspect="1" noChangeShapeType="1"/>
            </p:cNvSpPr>
            <p:nvPr/>
          </p:nvSpPr>
          <p:spPr bwMode="auto">
            <a:xfrm>
              <a:off x="0" y="4167"/>
              <a:ext cx="5078"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1" name="Line 42"/>
            <p:cNvSpPr>
              <a:spLocks noChangeAspect="1" noChangeShapeType="1"/>
            </p:cNvSpPr>
            <p:nvPr/>
          </p:nvSpPr>
          <p:spPr bwMode="auto">
            <a:xfrm>
              <a:off x="5578" y="4167"/>
              <a:ext cx="182"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2" name="Line 43"/>
            <p:cNvSpPr>
              <a:spLocks noChangeAspect="1" noChangeShapeType="1"/>
            </p:cNvSpPr>
            <p:nvPr/>
          </p:nvSpPr>
          <p:spPr bwMode="auto">
            <a:xfrm rot="1800000">
              <a:off x="5318" y="3891"/>
              <a:ext cx="158"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3" name="Line 44"/>
            <p:cNvSpPr>
              <a:spLocks noChangeAspect="1" noChangeShapeType="1"/>
            </p:cNvSpPr>
            <p:nvPr/>
          </p:nvSpPr>
          <p:spPr bwMode="auto">
            <a:xfrm rot="5400000">
              <a:off x="5098" y="4075"/>
              <a:ext cx="18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14" name="Group 45"/>
            <p:cNvGrpSpPr>
              <a:grpSpLocks noChangeAspect="1"/>
            </p:cNvGrpSpPr>
            <p:nvPr/>
          </p:nvGrpSpPr>
          <p:grpSpPr bwMode="auto">
            <a:xfrm>
              <a:off x="5249" y="3981"/>
              <a:ext cx="98" cy="48"/>
              <a:chOff x="2595" y="2388"/>
              <a:chExt cx="389" cy="195"/>
            </a:xfrm>
          </p:grpSpPr>
          <p:sp>
            <p:nvSpPr>
              <p:cNvPr id="72" name="Arc 46"/>
              <p:cNvSpPr>
                <a:spLocks noChangeAspect="1"/>
              </p:cNvSpPr>
              <p:nvPr/>
            </p:nvSpPr>
            <p:spPr bwMode="auto">
              <a:xfrm flipH="1">
                <a:off x="2595" y="2388"/>
                <a:ext cx="194" cy="195"/>
              </a:xfrm>
              <a:custGeom>
                <a:avLst/>
                <a:gdLst>
                  <a:gd name="G0" fmla="+- 0 0 0"/>
                  <a:gd name="G1" fmla="+- 21600 0 0"/>
                  <a:gd name="G2" fmla="+- 21600 0 0"/>
                  <a:gd name="T0" fmla="*/ 0 w 21487"/>
                  <a:gd name="T1" fmla="*/ 0 h 21600"/>
                  <a:gd name="T2" fmla="*/ 21487 w 21487"/>
                  <a:gd name="T3" fmla="*/ 19395 h 21600"/>
                  <a:gd name="T4" fmla="*/ 0 w 21487"/>
                  <a:gd name="T5" fmla="*/ 21600 h 21600"/>
                </a:gdLst>
                <a:ahLst/>
                <a:cxnLst>
                  <a:cxn ang="0">
                    <a:pos x="T0" y="T1"/>
                  </a:cxn>
                  <a:cxn ang="0">
                    <a:pos x="T2" y="T3"/>
                  </a:cxn>
                  <a:cxn ang="0">
                    <a:pos x="T4" y="T5"/>
                  </a:cxn>
                </a:cxnLst>
                <a:rect l="0" t="0" r="r" b="b"/>
                <a:pathLst>
                  <a:path w="21487" h="21600" fill="none" extrusionOk="0">
                    <a:moveTo>
                      <a:pt x="-1" y="0"/>
                    </a:moveTo>
                    <a:cubicBezTo>
                      <a:pt x="11075" y="0"/>
                      <a:pt x="20356" y="8377"/>
                      <a:pt x="21487" y="19394"/>
                    </a:cubicBezTo>
                  </a:path>
                  <a:path w="21487" h="21600" stroke="0" extrusionOk="0">
                    <a:moveTo>
                      <a:pt x="-1" y="0"/>
                    </a:moveTo>
                    <a:cubicBezTo>
                      <a:pt x="11075" y="0"/>
                      <a:pt x="20356" y="8377"/>
                      <a:pt x="21487" y="19394"/>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73" name="Arc 47"/>
              <p:cNvSpPr>
                <a:spLocks noChangeAspect="1"/>
              </p:cNvSpPr>
              <p:nvPr/>
            </p:nvSpPr>
            <p:spPr bwMode="auto">
              <a:xfrm>
                <a:off x="2790" y="2388"/>
                <a:ext cx="194" cy="195"/>
              </a:xfrm>
              <a:custGeom>
                <a:avLst/>
                <a:gdLst>
                  <a:gd name="G0" fmla="+- 0 0 0"/>
                  <a:gd name="G1" fmla="+- 21600 0 0"/>
                  <a:gd name="G2" fmla="+- 21600 0 0"/>
                  <a:gd name="T0" fmla="*/ 0 w 21526"/>
                  <a:gd name="T1" fmla="*/ 0 h 21600"/>
                  <a:gd name="T2" fmla="*/ 21526 w 21526"/>
                  <a:gd name="T3" fmla="*/ 19816 h 21600"/>
                  <a:gd name="T4" fmla="*/ 0 w 21526"/>
                  <a:gd name="T5" fmla="*/ 21600 h 21600"/>
                </a:gdLst>
                <a:ahLst/>
                <a:cxnLst>
                  <a:cxn ang="0">
                    <a:pos x="T0" y="T1"/>
                  </a:cxn>
                  <a:cxn ang="0">
                    <a:pos x="T2" y="T3"/>
                  </a:cxn>
                  <a:cxn ang="0">
                    <a:pos x="T4" y="T5"/>
                  </a:cxn>
                </a:cxnLst>
                <a:rect l="0" t="0" r="r" b="b"/>
                <a:pathLst>
                  <a:path w="21526" h="21600" fill="none" extrusionOk="0">
                    <a:moveTo>
                      <a:pt x="-1" y="0"/>
                    </a:moveTo>
                    <a:cubicBezTo>
                      <a:pt x="11237" y="0"/>
                      <a:pt x="20598" y="8616"/>
                      <a:pt x="21526" y="19815"/>
                    </a:cubicBezTo>
                  </a:path>
                  <a:path w="21526" h="21600" stroke="0" extrusionOk="0">
                    <a:moveTo>
                      <a:pt x="-1" y="0"/>
                    </a:moveTo>
                    <a:cubicBezTo>
                      <a:pt x="11237" y="0"/>
                      <a:pt x="20598" y="8616"/>
                      <a:pt x="21526" y="19815"/>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sp>
          <p:nvSpPr>
            <p:cNvPr id="15" name="Line 48"/>
            <p:cNvSpPr>
              <a:spLocks noChangeAspect="1" noChangeShapeType="1"/>
            </p:cNvSpPr>
            <p:nvPr/>
          </p:nvSpPr>
          <p:spPr bwMode="auto">
            <a:xfrm rot="1800000">
              <a:off x="5317" y="3875"/>
              <a:ext cx="16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6" name="Line 49"/>
            <p:cNvSpPr>
              <a:spLocks noChangeAspect="1" noChangeShapeType="1"/>
            </p:cNvSpPr>
            <p:nvPr/>
          </p:nvSpPr>
          <p:spPr bwMode="auto">
            <a:xfrm rot="19800000">
              <a:off x="5173" y="3875"/>
              <a:ext cx="16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7" name="Line 50"/>
            <p:cNvSpPr>
              <a:spLocks noChangeAspect="1" noChangeShapeType="1"/>
            </p:cNvSpPr>
            <p:nvPr/>
          </p:nvSpPr>
          <p:spPr bwMode="auto">
            <a:xfrm rot="19800000">
              <a:off x="5180" y="3891"/>
              <a:ext cx="15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8" name="Line 51"/>
            <p:cNvSpPr>
              <a:spLocks noChangeAspect="1" noChangeShapeType="1"/>
            </p:cNvSpPr>
            <p:nvPr/>
          </p:nvSpPr>
          <p:spPr bwMode="auto">
            <a:xfrm rot="5400000">
              <a:off x="5378"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9" name="Line 52"/>
            <p:cNvSpPr>
              <a:spLocks noChangeAspect="1" noChangeShapeType="1"/>
            </p:cNvSpPr>
            <p:nvPr/>
          </p:nvSpPr>
          <p:spPr bwMode="auto">
            <a:xfrm rot="5400000">
              <a:off x="5041"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0" name="Line 53"/>
            <p:cNvSpPr>
              <a:spLocks noChangeAspect="1" noChangeShapeType="1"/>
            </p:cNvSpPr>
            <p:nvPr/>
          </p:nvSpPr>
          <p:spPr bwMode="auto">
            <a:xfrm rot="5400000">
              <a:off x="5137" y="4075"/>
              <a:ext cx="18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1" name="Line 54"/>
            <p:cNvSpPr>
              <a:spLocks noChangeAspect="1" noChangeShapeType="1"/>
            </p:cNvSpPr>
            <p:nvPr/>
          </p:nvSpPr>
          <p:spPr bwMode="auto">
            <a:xfrm rot="5400000">
              <a:off x="5177" y="4095"/>
              <a:ext cx="14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2" name="Line 55"/>
            <p:cNvSpPr>
              <a:spLocks noChangeAspect="1" noChangeShapeType="1"/>
            </p:cNvSpPr>
            <p:nvPr/>
          </p:nvSpPr>
          <p:spPr bwMode="auto">
            <a:xfrm rot="5400000">
              <a:off x="5294" y="4094"/>
              <a:ext cx="14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3" name="Line 56"/>
            <p:cNvSpPr>
              <a:spLocks noChangeAspect="1" noChangeShapeType="1"/>
            </p:cNvSpPr>
            <p:nvPr/>
          </p:nvSpPr>
          <p:spPr bwMode="auto">
            <a:xfrm rot="5400000">
              <a:off x="5392" y="4094"/>
              <a:ext cx="14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4" name="Line 57"/>
            <p:cNvSpPr>
              <a:spLocks noChangeAspect="1" noChangeShapeType="1"/>
            </p:cNvSpPr>
            <p:nvPr/>
          </p:nvSpPr>
          <p:spPr bwMode="auto">
            <a:xfrm rot="5400000">
              <a:off x="5275" y="4095"/>
              <a:ext cx="14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5" name="Line 58"/>
            <p:cNvSpPr>
              <a:spLocks noChangeAspect="1" noChangeShapeType="1"/>
            </p:cNvSpPr>
            <p:nvPr/>
          </p:nvSpPr>
          <p:spPr bwMode="auto">
            <a:xfrm rot="5400000">
              <a:off x="5224" y="4103"/>
              <a:ext cx="12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6" name="Line 59"/>
            <p:cNvSpPr>
              <a:spLocks noChangeAspect="1" noChangeShapeType="1"/>
            </p:cNvSpPr>
            <p:nvPr/>
          </p:nvSpPr>
          <p:spPr bwMode="auto">
            <a:xfrm rot="5400000">
              <a:off x="5247" y="4103"/>
              <a:ext cx="12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27" name="Group 60"/>
            <p:cNvGrpSpPr>
              <a:grpSpLocks noChangeAspect="1"/>
            </p:cNvGrpSpPr>
            <p:nvPr/>
          </p:nvGrpSpPr>
          <p:grpSpPr bwMode="auto">
            <a:xfrm>
              <a:off x="5287" y="4028"/>
              <a:ext cx="23" cy="13"/>
              <a:chOff x="2744" y="2557"/>
              <a:chExt cx="114" cy="57"/>
            </a:xfrm>
          </p:grpSpPr>
          <p:sp>
            <p:nvSpPr>
              <p:cNvPr id="70" name="Arc 61"/>
              <p:cNvSpPr>
                <a:spLocks noChangeAspect="1"/>
              </p:cNvSpPr>
              <p:nvPr/>
            </p:nvSpPr>
            <p:spPr bwMode="auto">
              <a:xfrm flipH="1">
                <a:off x="2744" y="2557"/>
                <a:ext cx="57" cy="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71" name="Arc 62"/>
              <p:cNvSpPr>
                <a:spLocks noChangeAspect="1"/>
              </p:cNvSpPr>
              <p:nvPr/>
            </p:nvSpPr>
            <p:spPr bwMode="auto">
              <a:xfrm>
                <a:off x="2801" y="2557"/>
                <a:ext cx="57" cy="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sp>
          <p:nvSpPr>
            <p:cNvPr id="28" name="Line 63"/>
            <p:cNvSpPr>
              <a:spLocks noChangeAspect="1" noChangeShapeType="1"/>
            </p:cNvSpPr>
            <p:nvPr/>
          </p:nvSpPr>
          <p:spPr bwMode="auto">
            <a:xfrm>
              <a:off x="5287" y="4167"/>
              <a:ext cx="23"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9" name="Line 64"/>
            <p:cNvSpPr>
              <a:spLocks noChangeAspect="1" noChangeShapeType="1"/>
            </p:cNvSpPr>
            <p:nvPr/>
          </p:nvSpPr>
          <p:spPr bwMode="auto">
            <a:xfrm>
              <a:off x="5230" y="4167"/>
              <a:ext cx="1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0" name="Line 65"/>
            <p:cNvSpPr>
              <a:spLocks noChangeAspect="1" noChangeShapeType="1"/>
            </p:cNvSpPr>
            <p:nvPr/>
          </p:nvSpPr>
          <p:spPr bwMode="auto">
            <a:xfrm>
              <a:off x="5347" y="4167"/>
              <a:ext cx="1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1" name="Line 66"/>
            <p:cNvSpPr>
              <a:spLocks noChangeAspect="1" noChangeShapeType="1"/>
            </p:cNvSpPr>
            <p:nvPr/>
          </p:nvSpPr>
          <p:spPr bwMode="auto">
            <a:xfrm>
              <a:off x="5465" y="4167"/>
              <a:ext cx="30"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2" name="Line 67"/>
            <p:cNvSpPr>
              <a:spLocks noChangeAspect="1" noChangeShapeType="1"/>
            </p:cNvSpPr>
            <p:nvPr/>
          </p:nvSpPr>
          <p:spPr bwMode="auto">
            <a:xfrm>
              <a:off x="5160" y="4167"/>
              <a:ext cx="31"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3" name="Line 68"/>
            <p:cNvSpPr>
              <a:spLocks noChangeAspect="1" noChangeShapeType="1"/>
            </p:cNvSpPr>
            <p:nvPr/>
          </p:nvSpPr>
          <p:spPr bwMode="auto">
            <a:xfrm>
              <a:off x="5160" y="3931"/>
              <a:ext cx="31"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4" name="Line 69"/>
            <p:cNvSpPr>
              <a:spLocks noChangeAspect="1" noChangeShapeType="1"/>
            </p:cNvSpPr>
            <p:nvPr/>
          </p:nvSpPr>
          <p:spPr bwMode="auto">
            <a:xfrm>
              <a:off x="5465" y="3931"/>
              <a:ext cx="30"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5" name="Line 70"/>
            <p:cNvSpPr>
              <a:spLocks noChangeAspect="1" noChangeShapeType="1"/>
            </p:cNvSpPr>
            <p:nvPr/>
          </p:nvSpPr>
          <p:spPr bwMode="auto">
            <a:xfrm>
              <a:off x="5471" y="3916"/>
              <a:ext cx="2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6" name="Line 71"/>
            <p:cNvSpPr>
              <a:spLocks noChangeAspect="1" noChangeShapeType="1"/>
            </p:cNvSpPr>
            <p:nvPr/>
          </p:nvSpPr>
          <p:spPr bwMode="auto">
            <a:xfrm>
              <a:off x="5160" y="3916"/>
              <a:ext cx="2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7" name="Line 72"/>
            <p:cNvSpPr>
              <a:spLocks noChangeAspect="1" noChangeShapeType="1"/>
            </p:cNvSpPr>
            <p:nvPr/>
          </p:nvSpPr>
          <p:spPr bwMode="auto">
            <a:xfrm rot="5400000">
              <a:off x="5460"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8" name="Line 73"/>
            <p:cNvSpPr>
              <a:spLocks noChangeAspect="1" noChangeShapeType="1"/>
            </p:cNvSpPr>
            <p:nvPr/>
          </p:nvSpPr>
          <p:spPr bwMode="auto">
            <a:xfrm rot="5400000">
              <a:off x="5394"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9" name="Line 74"/>
            <p:cNvSpPr>
              <a:spLocks noChangeAspect="1" noChangeShapeType="1"/>
            </p:cNvSpPr>
            <p:nvPr/>
          </p:nvSpPr>
          <p:spPr bwMode="auto">
            <a:xfrm>
              <a:off x="5512" y="3931"/>
              <a:ext cx="6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0" name="Line 75"/>
            <p:cNvSpPr>
              <a:spLocks noChangeAspect="1" noChangeShapeType="1"/>
            </p:cNvSpPr>
            <p:nvPr/>
          </p:nvSpPr>
          <p:spPr bwMode="auto">
            <a:xfrm>
              <a:off x="5160" y="3810"/>
              <a:ext cx="3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1" name="Line 76"/>
            <p:cNvSpPr>
              <a:spLocks noChangeAspect="1" noChangeShapeType="1"/>
            </p:cNvSpPr>
            <p:nvPr/>
          </p:nvSpPr>
          <p:spPr bwMode="auto">
            <a:xfrm>
              <a:off x="5175" y="3796"/>
              <a:ext cx="30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42" name="Group 77"/>
            <p:cNvGrpSpPr>
              <a:grpSpLocks noChangeAspect="1"/>
            </p:cNvGrpSpPr>
            <p:nvPr/>
          </p:nvGrpSpPr>
          <p:grpSpPr bwMode="auto">
            <a:xfrm>
              <a:off x="5078" y="3849"/>
              <a:ext cx="66" cy="67"/>
              <a:chOff x="1882" y="1842"/>
              <a:chExt cx="249" cy="250"/>
            </a:xfrm>
          </p:grpSpPr>
          <p:sp>
            <p:nvSpPr>
              <p:cNvPr id="66" name="Line 78"/>
              <p:cNvSpPr>
                <a:spLocks noChangeAspect="1" noChangeShapeType="1"/>
              </p:cNvSpPr>
              <p:nvPr/>
            </p:nvSpPr>
            <p:spPr bwMode="auto">
              <a:xfrm>
                <a:off x="1882" y="2092"/>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7" name="Line 79"/>
              <p:cNvSpPr>
                <a:spLocks noChangeAspect="1" noChangeShapeType="1"/>
              </p:cNvSpPr>
              <p:nvPr/>
            </p:nvSpPr>
            <p:spPr bwMode="auto">
              <a:xfrm>
                <a:off x="1882" y="1842"/>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8" name="Line 80"/>
              <p:cNvSpPr>
                <a:spLocks noChangeAspect="1" noChangeShapeType="1"/>
              </p:cNvSpPr>
              <p:nvPr/>
            </p:nvSpPr>
            <p:spPr bwMode="auto">
              <a:xfrm rot="5400000">
                <a:off x="2006" y="1967"/>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9" name="Line 81"/>
              <p:cNvSpPr>
                <a:spLocks noChangeAspect="1" noChangeShapeType="1"/>
              </p:cNvSpPr>
              <p:nvPr/>
            </p:nvSpPr>
            <p:spPr bwMode="auto">
              <a:xfrm rot="5400000">
                <a:off x="1757" y="1967"/>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grpSp>
          <p:nvGrpSpPr>
            <p:cNvPr id="43" name="Group 82"/>
            <p:cNvGrpSpPr>
              <a:grpSpLocks noChangeAspect="1"/>
            </p:cNvGrpSpPr>
            <p:nvPr/>
          </p:nvGrpSpPr>
          <p:grpSpPr bwMode="auto">
            <a:xfrm>
              <a:off x="5512" y="3849"/>
              <a:ext cx="66" cy="67"/>
              <a:chOff x="1882" y="1842"/>
              <a:chExt cx="249" cy="250"/>
            </a:xfrm>
          </p:grpSpPr>
          <p:sp>
            <p:nvSpPr>
              <p:cNvPr id="62" name="Line 83"/>
              <p:cNvSpPr>
                <a:spLocks noChangeAspect="1" noChangeShapeType="1"/>
              </p:cNvSpPr>
              <p:nvPr/>
            </p:nvSpPr>
            <p:spPr bwMode="auto">
              <a:xfrm>
                <a:off x="1882" y="2092"/>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3" name="Line 84"/>
              <p:cNvSpPr>
                <a:spLocks noChangeAspect="1" noChangeShapeType="1"/>
              </p:cNvSpPr>
              <p:nvPr/>
            </p:nvSpPr>
            <p:spPr bwMode="auto">
              <a:xfrm>
                <a:off x="1882" y="1842"/>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4" name="Line 85"/>
              <p:cNvSpPr>
                <a:spLocks noChangeAspect="1" noChangeShapeType="1"/>
              </p:cNvSpPr>
              <p:nvPr/>
            </p:nvSpPr>
            <p:spPr bwMode="auto">
              <a:xfrm rot="5400000">
                <a:off x="2006" y="1967"/>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5" name="Line 86"/>
              <p:cNvSpPr>
                <a:spLocks noChangeAspect="1" noChangeShapeType="1"/>
              </p:cNvSpPr>
              <p:nvPr/>
            </p:nvSpPr>
            <p:spPr bwMode="auto">
              <a:xfrm rot="5400000">
                <a:off x="1757" y="1967"/>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sp>
          <p:nvSpPr>
            <p:cNvPr id="44" name="Line 87"/>
            <p:cNvSpPr>
              <a:spLocks noChangeAspect="1" noChangeShapeType="1"/>
            </p:cNvSpPr>
            <p:nvPr/>
          </p:nvSpPr>
          <p:spPr bwMode="auto">
            <a:xfrm rot="5400000">
              <a:off x="5107" y="3864"/>
              <a:ext cx="10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5" name="Line 88"/>
            <p:cNvSpPr>
              <a:spLocks noChangeAspect="1" noChangeShapeType="1"/>
            </p:cNvSpPr>
            <p:nvPr/>
          </p:nvSpPr>
          <p:spPr bwMode="auto">
            <a:xfrm rot="5400000">
              <a:off x="5443" y="3863"/>
              <a:ext cx="10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46" name="Group 89"/>
            <p:cNvGrpSpPr>
              <a:grpSpLocks noChangeAspect="1"/>
            </p:cNvGrpSpPr>
            <p:nvPr/>
          </p:nvGrpSpPr>
          <p:grpSpPr bwMode="auto">
            <a:xfrm>
              <a:off x="5175" y="3702"/>
              <a:ext cx="306" cy="175"/>
              <a:chOff x="2301" y="1281"/>
              <a:chExt cx="1220" cy="697"/>
            </a:xfrm>
          </p:grpSpPr>
          <p:sp>
            <p:nvSpPr>
              <p:cNvPr id="60" name="Arc 90"/>
              <p:cNvSpPr>
                <a:spLocks noChangeAspect="1"/>
              </p:cNvSpPr>
              <p:nvPr/>
            </p:nvSpPr>
            <p:spPr bwMode="auto">
              <a:xfrm flipH="1">
                <a:off x="2301" y="1281"/>
                <a:ext cx="610" cy="697"/>
              </a:xfrm>
              <a:custGeom>
                <a:avLst/>
                <a:gdLst>
                  <a:gd name="G0" fmla="+- 0 0 0"/>
                  <a:gd name="G1" fmla="+- 21600 0 0"/>
                  <a:gd name="G2" fmla="+- 21600 0 0"/>
                  <a:gd name="T0" fmla="*/ 0 w 19053"/>
                  <a:gd name="T1" fmla="*/ 0 h 21600"/>
                  <a:gd name="T2" fmla="*/ 19053 w 19053"/>
                  <a:gd name="T3" fmla="*/ 11424 h 21600"/>
                  <a:gd name="T4" fmla="*/ 0 w 19053"/>
                  <a:gd name="T5" fmla="*/ 21600 h 21600"/>
                </a:gdLst>
                <a:ahLst/>
                <a:cxnLst>
                  <a:cxn ang="0">
                    <a:pos x="T0" y="T1"/>
                  </a:cxn>
                  <a:cxn ang="0">
                    <a:pos x="T2" y="T3"/>
                  </a:cxn>
                  <a:cxn ang="0">
                    <a:pos x="T4" y="T5"/>
                  </a:cxn>
                </a:cxnLst>
                <a:rect l="0" t="0" r="r" b="b"/>
                <a:pathLst>
                  <a:path w="19053" h="21600" fill="none" extrusionOk="0">
                    <a:moveTo>
                      <a:pt x="-1" y="0"/>
                    </a:moveTo>
                    <a:cubicBezTo>
                      <a:pt x="7972" y="0"/>
                      <a:pt x="15296" y="4391"/>
                      <a:pt x="19052" y="11424"/>
                    </a:cubicBezTo>
                  </a:path>
                  <a:path w="19053" h="21600" stroke="0" extrusionOk="0">
                    <a:moveTo>
                      <a:pt x="-1" y="0"/>
                    </a:moveTo>
                    <a:cubicBezTo>
                      <a:pt x="7972" y="0"/>
                      <a:pt x="15296" y="4391"/>
                      <a:pt x="19052" y="11424"/>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61" name="Arc 91"/>
              <p:cNvSpPr>
                <a:spLocks noChangeAspect="1"/>
              </p:cNvSpPr>
              <p:nvPr/>
            </p:nvSpPr>
            <p:spPr bwMode="auto">
              <a:xfrm>
                <a:off x="2911" y="1281"/>
                <a:ext cx="610" cy="697"/>
              </a:xfrm>
              <a:custGeom>
                <a:avLst/>
                <a:gdLst>
                  <a:gd name="G0" fmla="+- 0 0 0"/>
                  <a:gd name="G1" fmla="+- 21600 0 0"/>
                  <a:gd name="G2" fmla="+- 21600 0 0"/>
                  <a:gd name="T0" fmla="*/ 0 w 19080"/>
                  <a:gd name="T1" fmla="*/ 0 h 21600"/>
                  <a:gd name="T2" fmla="*/ 19080 w 19080"/>
                  <a:gd name="T3" fmla="*/ 11474 h 21600"/>
                  <a:gd name="T4" fmla="*/ 0 w 19080"/>
                  <a:gd name="T5" fmla="*/ 21600 h 21600"/>
                </a:gdLst>
                <a:ahLst/>
                <a:cxnLst>
                  <a:cxn ang="0">
                    <a:pos x="T0" y="T1"/>
                  </a:cxn>
                  <a:cxn ang="0">
                    <a:pos x="T2" y="T3"/>
                  </a:cxn>
                  <a:cxn ang="0">
                    <a:pos x="T4" y="T5"/>
                  </a:cxn>
                </a:cxnLst>
                <a:rect l="0" t="0" r="r" b="b"/>
                <a:pathLst>
                  <a:path w="19080" h="21600" fill="none" extrusionOk="0">
                    <a:moveTo>
                      <a:pt x="-1" y="0"/>
                    </a:moveTo>
                    <a:cubicBezTo>
                      <a:pt x="7992" y="0"/>
                      <a:pt x="15332" y="4413"/>
                      <a:pt x="19079" y="11474"/>
                    </a:cubicBezTo>
                  </a:path>
                  <a:path w="19080" h="21600" stroke="0" extrusionOk="0">
                    <a:moveTo>
                      <a:pt x="-1" y="0"/>
                    </a:moveTo>
                    <a:cubicBezTo>
                      <a:pt x="7992" y="0"/>
                      <a:pt x="15332" y="4413"/>
                      <a:pt x="19079" y="11474"/>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sp>
          <p:nvSpPr>
            <p:cNvPr id="47" name="Line 92"/>
            <p:cNvSpPr>
              <a:spLocks noChangeAspect="1" noChangeShapeType="1"/>
            </p:cNvSpPr>
            <p:nvPr/>
          </p:nvSpPr>
          <p:spPr bwMode="auto">
            <a:xfrm>
              <a:off x="5191" y="3982"/>
              <a:ext cx="38"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8" name="Line 93"/>
            <p:cNvSpPr>
              <a:spLocks noChangeAspect="1" noChangeShapeType="1"/>
            </p:cNvSpPr>
            <p:nvPr/>
          </p:nvSpPr>
          <p:spPr bwMode="auto">
            <a:xfrm rot="5400000">
              <a:off x="5025"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9" name="Line 94"/>
            <p:cNvSpPr>
              <a:spLocks noChangeAspect="1" noChangeShapeType="1"/>
            </p:cNvSpPr>
            <p:nvPr/>
          </p:nvSpPr>
          <p:spPr bwMode="auto">
            <a:xfrm rot="5400000">
              <a:off x="4960"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50" name="Line 95"/>
            <p:cNvSpPr>
              <a:spLocks noChangeAspect="1" noChangeShapeType="1"/>
            </p:cNvSpPr>
            <p:nvPr/>
          </p:nvSpPr>
          <p:spPr bwMode="auto">
            <a:xfrm>
              <a:off x="5078" y="3931"/>
              <a:ext cx="6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51" name="Line 96"/>
            <p:cNvSpPr>
              <a:spLocks noChangeAspect="1" noChangeShapeType="1"/>
            </p:cNvSpPr>
            <p:nvPr/>
          </p:nvSpPr>
          <p:spPr bwMode="auto">
            <a:xfrm rot="5400000">
              <a:off x="5341" y="4103"/>
              <a:ext cx="12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52" name="Line 97"/>
            <p:cNvSpPr>
              <a:spLocks noChangeAspect="1" noChangeShapeType="1"/>
            </p:cNvSpPr>
            <p:nvPr/>
          </p:nvSpPr>
          <p:spPr bwMode="auto">
            <a:xfrm rot="5400000">
              <a:off x="5364" y="4103"/>
              <a:ext cx="12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53" name="Group 98"/>
            <p:cNvGrpSpPr>
              <a:grpSpLocks noChangeAspect="1"/>
            </p:cNvGrpSpPr>
            <p:nvPr/>
          </p:nvGrpSpPr>
          <p:grpSpPr bwMode="auto">
            <a:xfrm>
              <a:off x="5404" y="4028"/>
              <a:ext cx="23" cy="13"/>
              <a:chOff x="2744" y="2557"/>
              <a:chExt cx="114" cy="57"/>
            </a:xfrm>
          </p:grpSpPr>
          <p:sp>
            <p:nvSpPr>
              <p:cNvPr id="58" name="Arc 99"/>
              <p:cNvSpPr>
                <a:spLocks noChangeAspect="1"/>
              </p:cNvSpPr>
              <p:nvPr/>
            </p:nvSpPr>
            <p:spPr bwMode="auto">
              <a:xfrm flipH="1">
                <a:off x="2744" y="2557"/>
                <a:ext cx="57" cy="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59" name="Arc 100"/>
              <p:cNvSpPr>
                <a:spLocks noChangeAspect="1"/>
              </p:cNvSpPr>
              <p:nvPr/>
            </p:nvSpPr>
            <p:spPr bwMode="auto">
              <a:xfrm>
                <a:off x="2801" y="2557"/>
                <a:ext cx="57" cy="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sp>
          <p:nvSpPr>
            <p:cNvPr id="54" name="Line 101"/>
            <p:cNvSpPr>
              <a:spLocks noChangeAspect="1" noChangeShapeType="1"/>
            </p:cNvSpPr>
            <p:nvPr/>
          </p:nvSpPr>
          <p:spPr bwMode="auto">
            <a:xfrm>
              <a:off x="5404" y="4167"/>
              <a:ext cx="23"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55" name="Group 102"/>
            <p:cNvGrpSpPr>
              <a:grpSpLocks noChangeAspect="1"/>
            </p:cNvGrpSpPr>
            <p:nvPr/>
          </p:nvGrpSpPr>
          <p:grpSpPr bwMode="auto">
            <a:xfrm>
              <a:off x="5366" y="3980"/>
              <a:ext cx="98" cy="49"/>
              <a:chOff x="2595" y="2388"/>
              <a:chExt cx="389" cy="195"/>
            </a:xfrm>
          </p:grpSpPr>
          <p:sp>
            <p:nvSpPr>
              <p:cNvPr id="56" name="Arc 103"/>
              <p:cNvSpPr>
                <a:spLocks noChangeAspect="1"/>
              </p:cNvSpPr>
              <p:nvPr/>
            </p:nvSpPr>
            <p:spPr bwMode="auto">
              <a:xfrm flipH="1">
                <a:off x="2595" y="2388"/>
                <a:ext cx="194" cy="195"/>
              </a:xfrm>
              <a:custGeom>
                <a:avLst/>
                <a:gdLst>
                  <a:gd name="G0" fmla="+- 0 0 0"/>
                  <a:gd name="G1" fmla="+- 21600 0 0"/>
                  <a:gd name="G2" fmla="+- 21600 0 0"/>
                  <a:gd name="T0" fmla="*/ 0 w 21487"/>
                  <a:gd name="T1" fmla="*/ 0 h 21600"/>
                  <a:gd name="T2" fmla="*/ 21487 w 21487"/>
                  <a:gd name="T3" fmla="*/ 19395 h 21600"/>
                  <a:gd name="T4" fmla="*/ 0 w 21487"/>
                  <a:gd name="T5" fmla="*/ 21600 h 21600"/>
                </a:gdLst>
                <a:ahLst/>
                <a:cxnLst>
                  <a:cxn ang="0">
                    <a:pos x="T0" y="T1"/>
                  </a:cxn>
                  <a:cxn ang="0">
                    <a:pos x="T2" y="T3"/>
                  </a:cxn>
                  <a:cxn ang="0">
                    <a:pos x="T4" y="T5"/>
                  </a:cxn>
                </a:cxnLst>
                <a:rect l="0" t="0" r="r" b="b"/>
                <a:pathLst>
                  <a:path w="21487" h="21600" fill="none" extrusionOk="0">
                    <a:moveTo>
                      <a:pt x="-1" y="0"/>
                    </a:moveTo>
                    <a:cubicBezTo>
                      <a:pt x="11075" y="0"/>
                      <a:pt x="20356" y="8377"/>
                      <a:pt x="21487" y="19394"/>
                    </a:cubicBezTo>
                  </a:path>
                  <a:path w="21487" h="21600" stroke="0" extrusionOk="0">
                    <a:moveTo>
                      <a:pt x="-1" y="0"/>
                    </a:moveTo>
                    <a:cubicBezTo>
                      <a:pt x="11075" y="0"/>
                      <a:pt x="20356" y="8377"/>
                      <a:pt x="21487" y="19394"/>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57" name="Arc 104"/>
              <p:cNvSpPr>
                <a:spLocks noChangeAspect="1"/>
              </p:cNvSpPr>
              <p:nvPr/>
            </p:nvSpPr>
            <p:spPr bwMode="auto">
              <a:xfrm>
                <a:off x="2790" y="2388"/>
                <a:ext cx="194" cy="195"/>
              </a:xfrm>
              <a:custGeom>
                <a:avLst/>
                <a:gdLst>
                  <a:gd name="G0" fmla="+- 0 0 0"/>
                  <a:gd name="G1" fmla="+- 21600 0 0"/>
                  <a:gd name="G2" fmla="+- 21600 0 0"/>
                  <a:gd name="T0" fmla="*/ 0 w 21526"/>
                  <a:gd name="T1" fmla="*/ 0 h 21600"/>
                  <a:gd name="T2" fmla="*/ 21526 w 21526"/>
                  <a:gd name="T3" fmla="*/ 19816 h 21600"/>
                  <a:gd name="T4" fmla="*/ 0 w 21526"/>
                  <a:gd name="T5" fmla="*/ 21600 h 21600"/>
                </a:gdLst>
                <a:ahLst/>
                <a:cxnLst>
                  <a:cxn ang="0">
                    <a:pos x="T0" y="T1"/>
                  </a:cxn>
                  <a:cxn ang="0">
                    <a:pos x="T2" y="T3"/>
                  </a:cxn>
                  <a:cxn ang="0">
                    <a:pos x="T4" y="T5"/>
                  </a:cxn>
                </a:cxnLst>
                <a:rect l="0" t="0" r="r" b="b"/>
                <a:pathLst>
                  <a:path w="21526" h="21600" fill="none" extrusionOk="0">
                    <a:moveTo>
                      <a:pt x="-1" y="0"/>
                    </a:moveTo>
                    <a:cubicBezTo>
                      <a:pt x="11237" y="0"/>
                      <a:pt x="20598" y="8616"/>
                      <a:pt x="21526" y="19815"/>
                    </a:cubicBezTo>
                  </a:path>
                  <a:path w="21526" h="21600" stroke="0" extrusionOk="0">
                    <a:moveTo>
                      <a:pt x="-1" y="0"/>
                    </a:moveTo>
                    <a:cubicBezTo>
                      <a:pt x="11237" y="0"/>
                      <a:pt x="20598" y="8616"/>
                      <a:pt x="21526" y="19815"/>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grpSp>
      <p:pic>
        <p:nvPicPr>
          <p:cNvPr id="7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14491" y="116632"/>
            <a:ext cx="3048613" cy="9361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0468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endParaRPr lang="zh-CN" altLang="en-US"/>
          </a:p>
        </p:txBody>
      </p:sp>
      <p:grpSp>
        <p:nvGrpSpPr>
          <p:cNvPr id="7" name="Group 40"/>
          <p:cNvGrpSpPr>
            <a:grpSpLocks noChangeAspect="1"/>
          </p:cNvGrpSpPr>
          <p:nvPr userDrawn="1"/>
        </p:nvGrpSpPr>
        <p:grpSpPr bwMode="auto">
          <a:xfrm>
            <a:off x="753438" y="5963971"/>
            <a:ext cx="10841379" cy="701675"/>
            <a:chOff x="0" y="3702"/>
            <a:chExt cx="5760" cy="465"/>
          </a:xfrm>
        </p:grpSpPr>
        <p:sp>
          <p:nvSpPr>
            <p:cNvPr id="8" name="Line 41"/>
            <p:cNvSpPr>
              <a:spLocks noChangeAspect="1" noChangeShapeType="1"/>
            </p:cNvSpPr>
            <p:nvPr/>
          </p:nvSpPr>
          <p:spPr bwMode="auto">
            <a:xfrm>
              <a:off x="0" y="4167"/>
              <a:ext cx="5078"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9" name="Line 42"/>
            <p:cNvSpPr>
              <a:spLocks noChangeAspect="1" noChangeShapeType="1"/>
            </p:cNvSpPr>
            <p:nvPr/>
          </p:nvSpPr>
          <p:spPr bwMode="auto">
            <a:xfrm>
              <a:off x="5578" y="4167"/>
              <a:ext cx="182"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0" name="Line 43"/>
            <p:cNvSpPr>
              <a:spLocks noChangeAspect="1" noChangeShapeType="1"/>
            </p:cNvSpPr>
            <p:nvPr/>
          </p:nvSpPr>
          <p:spPr bwMode="auto">
            <a:xfrm rot="1800000">
              <a:off x="5318" y="3891"/>
              <a:ext cx="158"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1" name="Line 44"/>
            <p:cNvSpPr>
              <a:spLocks noChangeAspect="1" noChangeShapeType="1"/>
            </p:cNvSpPr>
            <p:nvPr/>
          </p:nvSpPr>
          <p:spPr bwMode="auto">
            <a:xfrm rot="5400000">
              <a:off x="5098" y="4075"/>
              <a:ext cx="18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12" name="Group 45"/>
            <p:cNvGrpSpPr>
              <a:grpSpLocks noChangeAspect="1"/>
            </p:cNvGrpSpPr>
            <p:nvPr/>
          </p:nvGrpSpPr>
          <p:grpSpPr bwMode="auto">
            <a:xfrm>
              <a:off x="5249" y="3981"/>
              <a:ext cx="98" cy="48"/>
              <a:chOff x="2595" y="2388"/>
              <a:chExt cx="389" cy="195"/>
            </a:xfrm>
          </p:grpSpPr>
          <p:sp>
            <p:nvSpPr>
              <p:cNvPr id="70" name="Arc 46"/>
              <p:cNvSpPr>
                <a:spLocks noChangeAspect="1"/>
              </p:cNvSpPr>
              <p:nvPr/>
            </p:nvSpPr>
            <p:spPr bwMode="auto">
              <a:xfrm flipH="1">
                <a:off x="2595" y="2388"/>
                <a:ext cx="194" cy="195"/>
              </a:xfrm>
              <a:custGeom>
                <a:avLst/>
                <a:gdLst>
                  <a:gd name="G0" fmla="+- 0 0 0"/>
                  <a:gd name="G1" fmla="+- 21600 0 0"/>
                  <a:gd name="G2" fmla="+- 21600 0 0"/>
                  <a:gd name="T0" fmla="*/ 0 w 21487"/>
                  <a:gd name="T1" fmla="*/ 0 h 21600"/>
                  <a:gd name="T2" fmla="*/ 21487 w 21487"/>
                  <a:gd name="T3" fmla="*/ 19395 h 21600"/>
                  <a:gd name="T4" fmla="*/ 0 w 21487"/>
                  <a:gd name="T5" fmla="*/ 21600 h 21600"/>
                </a:gdLst>
                <a:ahLst/>
                <a:cxnLst>
                  <a:cxn ang="0">
                    <a:pos x="T0" y="T1"/>
                  </a:cxn>
                  <a:cxn ang="0">
                    <a:pos x="T2" y="T3"/>
                  </a:cxn>
                  <a:cxn ang="0">
                    <a:pos x="T4" y="T5"/>
                  </a:cxn>
                </a:cxnLst>
                <a:rect l="0" t="0" r="r" b="b"/>
                <a:pathLst>
                  <a:path w="21487" h="21600" fill="none" extrusionOk="0">
                    <a:moveTo>
                      <a:pt x="-1" y="0"/>
                    </a:moveTo>
                    <a:cubicBezTo>
                      <a:pt x="11075" y="0"/>
                      <a:pt x="20356" y="8377"/>
                      <a:pt x="21487" y="19394"/>
                    </a:cubicBezTo>
                  </a:path>
                  <a:path w="21487" h="21600" stroke="0" extrusionOk="0">
                    <a:moveTo>
                      <a:pt x="-1" y="0"/>
                    </a:moveTo>
                    <a:cubicBezTo>
                      <a:pt x="11075" y="0"/>
                      <a:pt x="20356" y="8377"/>
                      <a:pt x="21487" y="19394"/>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71" name="Arc 47"/>
              <p:cNvSpPr>
                <a:spLocks noChangeAspect="1"/>
              </p:cNvSpPr>
              <p:nvPr/>
            </p:nvSpPr>
            <p:spPr bwMode="auto">
              <a:xfrm>
                <a:off x="2790" y="2388"/>
                <a:ext cx="194" cy="195"/>
              </a:xfrm>
              <a:custGeom>
                <a:avLst/>
                <a:gdLst>
                  <a:gd name="G0" fmla="+- 0 0 0"/>
                  <a:gd name="G1" fmla="+- 21600 0 0"/>
                  <a:gd name="G2" fmla="+- 21600 0 0"/>
                  <a:gd name="T0" fmla="*/ 0 w 21526"/>
                  <a:gd name="T1" fmla="*/ 0 h 21600"/>
                  <a:gd name="T2" fmla="*/ 21526 w 21526"/>
                  <a:gd name="T3" fmla="*/ 19816 h 21600"/>
                  <a:gd name="T4" fmla="*/ 0 w 21526"/>
                  <a:gd name="T5" fmla="*/ 21600 h 21600"/>
                </a:gdLst>
                <a:ahLst/>
                <a:cxnLst>
                  <a:cxn ang="0">
                    <a:pos x="T0" y="T1"/>
                  </a:cxn>
                  <a:cxn ang="0">
                    <a:pos x="T2" y="T3"/>
                  </a:cxn>
                  <a:cxn ang="0">
                    <a:pos x="T4" y="T5"/>
                  </a:cxn>
                </a:cxnLst>
                <a:rect l="0" t="0" r="r" b="b"/>
                <a:pathLst>
                  <a:path w="21526" h="21600" fill="none" extrusionOk="0">
                    <a:moveTo>
                      <a:pt x="-1" y="0"/>
                    </a:moveTo>
                    <a:cubicBezTo>
                      <a:pt x="11237" y="0"/>
                      <a:pt x="20598" y="8616"/>
                      <a:pt x="21526" y="19815"/>
                    </a:cubicBezTo>
                  </a:path>
                  <a:path w="21526" h="21600" stroke="0" extrusionOk="0">
                    <a:moveTo>
                      <a:pt x="-1" y="0"/>
                    </a:moveTo>
                    <a:cubicBezTo>
                      <a:pt x="11237" y="0"/>
                      <a:pt x="20598" y="8616"/>
                      <a:pt x="21526" y="19815"/>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sp>
          <p:nvSpPr>
            <p:cNvPr id="13" name="Line 48"/>
            <p:cNvSpPr>
              <a:spLocks noChangeAspect="1" noChangeShapeType="1"/>
            </p:cNvSpPr>
            <p:nvPr/>
          </p:nvSpPr>
          <p:spPr bwMode="auto">
            <a:xfrm rot="1800000">
              <a:off x="5317" y="3875"/>
              <a:ext cx="16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4" name="Line 49"/>
            <p:cNvSpPr>
              <a:spLocks noChangeAspect="1" noChangeShapeType="1"/>
            </p:cNvSpPr>
            <p:nvPr/>
          </p:nvSpPr>
          <p:spPr bwMode="auto">
            <a:xfrm rot="19800000">
              <a:off x="5173" y="3875"/>
              <a:ext cx="16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5" name="Line 50"/>
            <p:cNvSpPr>
              <a:spLocks noChangeAspect="1" noChangeShapeType="1"/>
            </p:cNvSpPr>
            <p:nvPr/>
          </p:nvSpPr>
          <p:spPr bwMode="auto">
            <a:xfrm rot="19800000">
              <a:off x="5180" y="3891"/>
              <a:ext cx="15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6" name="Line 51"/>
            <p:cNvSpPr>
              <a:spLocks noChangeAspect="1" noChangeShapeType="1"/>
            </p:cNvSpPr>
            <p:nvPr/>
          </p:nvSpPr>
          <p:spPr bwMode="auto">
            <a:xfrm rot="5400000">
              <a:off x="5378"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7" name="Line 52"/>
            <p:cNvSpPr>
              <a:spLocks noChangeAspect="1" noChangeShapeType="1"/>
            </p:cNvSpPr>
            <p:nvPr/>
          </p:nvSpPr>
          <p:spPr bwMode="auto">
            <a:xfrm rot="5400000">
              <a:off x="5041"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8" name="Line 53"/>
            <p:cNvSpPr>
              <a:spLocks noChangeAspect="1" noChangeShapeType="1"/>
            </p:cNvSpPr>
            <p:nvPr/>
          </p:nvSpPr>
          <p:spPr bwMode="auto">
            <a:xfrm rot="5400000">
              <a:off x="5137" y="4075"/>
              <a:ext cx="18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19" name="Line 54"/>
            <p:cNvSpPr>
              <a:spLocks noChangeAspect="1" noChangeShapeType="1"/>
            </p:cNvSpPr>
            <p:nvPr/>
          </p:nvSpPr>
          <p:spPr bwMode="auto">
            <a:xfrm rot="5400000">
              <a:off x="5177" y="4095"/>
              <a:ext cx="14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0" name="Line 55"/>
            <p:cNvSpPr>
              <a:spLocks noChangeAspect="1" noChangeShapeType="1"/>
            </p:cNvSpPr>
            <p:nvPr/>
          </p:nvSpPr>
          <p:spPr bwMode="auto">
            <a:xfrm rot="5400000">
              <a:off x="5294" y="4094"/>
              <a:ext cx="14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1" name="Line 56"/>
            <p:cNvSpPr>
              <a:spLocks noChangeAspect="1" noChangeShapeType="1"/>
            </p:cNvSpPr>
            <p:nvPr/>
          </p:nvSpPr>
          <p:spPr bwMode="auto">
            <a:xfrm rot="5400000">
              <a:off x="5392" y="4094"/>
              <a:ext cx="14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2" name="Line 57"/>
            <p:cNvSpPr>
              <a:spLocks noChangeAspect="1" noChangeShapeType="1"/>
            </p:cNvSpPr>
            <p:nvPr/>
          </p:nvSpPr>
          <p:spPr bwMode="auto">
            <a:xfrm rot="5400000">
              <a:off x="5275" y="4095"/>
              <a:ext cx="14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3" name="Line 58"/>
            <p:cNvSpPr>
              <a:spLocks noChangeAspect="1" noChangeShapeType="1"/>
            </p:cNvSpPr>
            <p:nvPr/>
          </p:nvSpPr>
          <p:spPr bwMode="auto">
            <a:xfrm rot="5400000">
              <a:off x="5224" y="4103"/>
              <a:ext cx="12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4" name="Line 59"/>
            <p:cNvSpPr>
              <a:spLocks noChangeAspect="1" noChangeShapeType="1"/>
            </p:cNvSpPr>
            <p:nvPr/>
          </p:nvSpPr>
          <p:spPr bwMode="auto">
            <a:xfrm rot="5400000">
              <a:off x="5247" y="4103"/>
              <a:ext cx="12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25" name="Group 60"/>
            <p:cNvGrpSpPr>
              <a:grpSpLocks noChangeAspect="1"/>
            </p:cNvGrpSpPr>
            <p:nvPr/>
          </p:nvGrpSpPr>
          <p:grpSpPr bwMode="auto">
            <a:xfrm>
              <a:off x="5287" y="4028"/>
              <a:ext cx="23" cy="13"/>
              <a:chOff x="2744" y="2557"/>
              <a:chExt cx="114" cy="57"/>
            </a:xfrm>
          </p:grpSpPr>
          <p:sp>
            <p:nvSpPr>
              <p:cNvPr id="68" name="Arc 61"/>
              <p:cNvSpPr>
                <a:spLocks noChangeAspect="1"/>
              </p:cNvSpPr>
              <p:nvPr/>
            </p:nvSpPr>
            <p:spPr bwMode="auto">
              <a:xfrm flipH="1">
                <a:off x="2744" y="2557"/>
                <a:ext cx="57" cy="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69" name="Arc 62"/>
              <p:cNvSpPr>
                <a:spLocks noChangeAspect="1"/>
              </p:cNvSpPr>
              <p:nvPr/>
            </p:nvSpPr>
            <p:spPr bwMode="auto">
              <a:xfrm>
                <a:off x="2801" y="2557"/>
                <a:ext cx="57" cy="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sp>
          <p:nvSpPr>
            <p:cNvPr id="26" name="Line 63"/>
            <p:cNvSpPr>
              <a:spLocks noChangeAspect="1" noChangeShapeType="1"/>
            </p:cNvSpPr>
            <p:nvPr/>
          </p:nvSpPr>
          <p:spPr bwMode="auto">
            <a:xfrm>
              <a:off x="5287" y="4167"/>
              <a:ext cx="23"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7" name="Line 64"/>
            <p:cNvSpPr>
              <a:spLocks noChangeAspect="1" noChangeShapeType="1"/>
            </p:cNvSpPr>
            <p:nvPr/>
          </p:nvSpPr>
          <p:spPr bwMode="auto">
            <a:xfrm>
              <a:off x="5230" y="4167"/>
              <a:ext cx="1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8" name="Line 65"/>
            <p:cNvSpPr>
              <a:spLocks noChangeAspect="1" noChangeShapeType="1"/>
            </p:cNvSpPr>
            <p:nvPr/>
          </p:nvSpPr>
          <p:spPr bwMode="auto">
            <a:xfrm>
              <a:off x="5347" y="4167"/>
              <a:ext cx="1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29" name="Line 66"/>
            <p:cNvSpPr>
              <a:spLocks noChangeAspect="1" noChangeShapeType="1"/>
            </p:cNvSpPr>
            <p:nvPr/>
          </p:nvSpPr>
          <p:spPr bwMode="auto">
            <a:xfrm>
              <a:off x="5465" y="4167"/>
              <a:ext cx="30"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0" name="Line 67"/>
            <p:cNvSpPr>
              <a:spLocks noChangeAspect="1" noChangeShapeType="1"/>
            </p:cNvSpPr>
            <p:nvPr/>
          </p:nvSpPr>
          <p:spPr bwMode="auto">
            <a:xfrm>
              <a:off x="5160" y="4167"/>
              <a:ext cx="31"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1" name="Line 68"/>
            <p:cNvSpPr>
              <a:spLocks noChangeAspect="1" noChangeShapeType="1"/>
            </p:cNvSpPr>
            <p:nvPr/>
          </p:nvSpPr>
          <p:spPr bwMode="auto">
            <a:xfrm>
              <a:off x="5160" y="3931"/>
              <a:ext cx="31"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2" name="Line 69"/>
            <p:cNvSpPr>
              <a:spLocks noChangeAspect="1" noChangeShapeType="1"/>
            </p:cNvSpPr>
            <p:nvPr/>
          </p:nvSpPr>
          <p:spPr bwMode="auto">
            <a:xfrm>
              <a:off x="5465" y="3931"/>
              <a:ext cx="30"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3" name="Line 70"/>
            <p:cNvSpPr>
              <a:spLocks noChangeAspect="1" noChangeShapeType="1"/>
            </p:cNvSpPr>
            <p:nvPr/>
          </p:nvSpPr>
          <p:spPr bwMode="auto">
            <a:xfrm>
              <a:off x="5471" y="3916"/>
              <a:ext cx="2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4" name="Line 71"/>
            <p:cNvSpPr>
              <a:spLocks noChangeAspect="1" noChangeShapeType="1"/>
            </p:cNvSpPr>
            <p:nvPr/>
          </p:nvSpPr>
          <p:spPr bwMode="auto">
            <a:xfrm>
              <a:off x="5160" y="3916"/>
              <a:ext cx="24"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5" name="Line 72"/>
            <p:cNvSpPr>
              <a:spLocks noChangeAspect="1" noChangeShapeType="1"/>
            </p:cNvSpPr>
            <p:nvPr/>
          </p:nvSpPr>
          <p:spPr bwMode="auto">
            <a:xfrm rot="5400000">
              <a:off x="5460"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6" name="Line 73"/>
            <p:cNvSpPr>
              <a:spLocks noChangeAspect="1" noChangeShapeType="1"/>
            </p:cNvSpPr>
            <p:nvPr/>
          </p:nvSpPr>
          <p:spPr bwMode="auto">
            <a:xfrm rot="5400000">
              <a:off x="5394"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7" name="Line 74"/>
            <p:cNvSpPr>
              <a:spLocks noChangeAspect="1" noChangeShapeType="1"/>
            </p:cNvSpPr>
            <p:nvPr/>
          </p:nvSpPr>
          <p:spPr bwMode="auto">
            <a:xfrm>
              <a:off x="5512" y="3931"/>
              <a:ext cx="6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8" name="Line 75"/>
            <p:cNvSpPr>
              <a:spLocks noChangeAspect="1" noChangeShapeType="1"/>
            </p:cNvSpPr>
            <p:nvPr/>
          </p:nvSpPr>
          <p:spPr bwMode="auto">
            <a:xfrm>
              <a:off x="5160" y="3810"/>
              <a:ext cx="3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39" name="Line 76"/>
            <p:cNvSpPr>
              <a:spLocks noChangeAspect="1" noChangeShapeType="1"/>
            </p:cNvSpPr>
            <p:nvPr/>
          </p:nvSpPr>
          <p:spPr bwMode="auto">
            <a:xfrm>
              <a:off x="5175" y="3796"/>
              <a:ext cx="30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40" name="Group 77"/>
            <p:cNvGrpSpPr>
              <a:grpSpLocks noChangeAspect="1"/>
            </p:cNvGrpSpPr>
            <p:nvPr/>
          </p:nvGrpSpPr>
          <p:grpSpPr bwMode="auto">
            <a:xfrm>
              <a:off x="5078" y="3849"/>
              <a:ext cx="66" cy="67"/>
              <a:chOff x="1882" y="1842"/>
              <a:chExt cx="249" cy="250"/>
            </a:xfrm>
          </p:grpSpPr>
          <p:sp>
            <p:nvSpPr>
              <p:cNvPr id="64" name="Line 78"/>
              <p:cNvSpPr>
                <a:spLocks noChangeAspect="1" noChangeShapeType="1"/>
              </p:cNvSpPr>
              <p:nvPr/>
            </p:nvSpPr>
            <p:spPr bwMode="auto">
              <a:xfrm>
                <a:off x="1882" y="2092"/>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5" name="Line 79"/>
              <p:cNvSpPr>
                <a:spLocks noChangeAspect="1" noChangeShapeType="1"/>
              </p:cNvSpPr>
              <p:nvPr/>
            </p:nvSpPr>
            <p:spPr bwMode="auto">
              <a:xfrm>
                <a:off x="1882" y="1842"/>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6" name="Line 80"/>
              <p:cNvSpPr>
                <a:spLocks noChangeAspect="1" noChangeShapeType="1"/>
              </p:cNvSpPr>
              <p:nvPr/>
            </p:nvSpPr>
            <p:spPr bwMode="auto">
              <a:xfrm rot="5400000">
                <a:off x="2006" y="1967"/>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7" name="Line 81"/>
              <p:cNvSpPr>
                <a:spLocks noChangeAspect="1" noChangeShapeType="1"/>
              </p:cNvSpPr>
              <p:nvPr/>
            </p:nvSpPr>
            <p:spPr bwMode="auto">
              <a:xfrm rot="5400000">
                <a:off x="1757" y="1967"/>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grpSp>
          <p:nvGrpSpPr>
            <p:cNvPr id="41" name="Group 82"/>
            <p:cNvGrpSpPr>
              <a:grpSpLocks noChangeAspect="1"/>
            </p:cNvGrpSpPr>
            <p:nvPr/>
          </p:nvGrpSpPr>
          <p:grpSpPr bwMode="auto">
            <a:xfrm>
              <a:off x="5512" y="3849"/>
              <a:ext cx="66" cy="67"/>
              <a:chOff x="1882" y="1842"/>
              <a:chExt cx="249" cy="250"/>
            </a:xfrm>
          </p:grpSpPr>
          <p:sp>
            <p:nvSpPr>
              <p:cNvPr id="60" name="Line 83"/>
              <p:cNvSpPr>
                <a:spLocks noChangeAspect="1" noChangeShapeType="1"/>
              </p:cNvSpPr>
              <p:nvPr/>
            </p:nvSpPr>
            <p:spPr bwMode="auto">
              <a:xfrm>
                <a:off x="1882" y="2092"/>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1" name="Line 84"/>
              <p:cNvSpPr>
                <a:spLocks noChangeAspect="1" noChangeShapeType="1"/>
              </p:cNvSpPr>
              <p:nvPr/>
            </p:nvSpPr>
            <p:spPr bwMode="auto">
              <a:xfrm>
                <a:off x="1882" y="1842"/>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2" name="Line 85"/>
              <p:cNvSpPr>
                <a:spLocks noChangeAspect="1" noChangeShapeType="1"/>
              </p:cNvSpPr>
              <p:nvPr/>
            </p:nvSpPr>
            <p:spPr bwMode="auto">
              <a:xfrm rot="5400000">
                <a:off x="2006" y="1967"/>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63" name="Line 86"/>
              <p:cNvSpPr>
                <a:spLocks noChangeAspect="1" noChangeShapeType="1"/>
              </p:cNvSpPr>
              <p:nvPr/>
            </p:nvSpPr>
            <p:spPr bwMode="auto">
              <a:xfrm rot="5400000">
                <a:off x="1757" y="1967"/>
                <a:ext cx="249"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sp>
          <p:nvSpPr>
            <p:cNvPr id="42" name="Line 87"/>
            <p:cNvSpPr>
              <a:spLocks noChangeAspect="1" noChangeShapeType="1"/>
            </p:cNvSpPr>
            <p:nvPr/>
          </p:nvSpPr>
          <p:spPr bwMode="auto">
            <a:xfrm rot="5400000">
              <a:off x="5107" y="3864"/>
              <a:ext cx="10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3" name="Line 88"/>
            <p:cNvSpPr>
              <a:spLocks noChangeAspect="1" noChangeShapeType="1"/>
            </p:cNvSpPr>
            <p:nvPr/>
          </p:nvSpPr>
          <p:spPr bwMode="auto">
            <a:xfrm rot="5400000">
              <a:off x="5443" y="3863"/>
              <a:ext cx="10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44" name="Group 89"/>
            <p:cNvGrpSpPr>
              <a:grpSpLocks noChangeAspect="1"/>
            </p:cNvGrpSpPr>
            <p:nvPr/>
          </p:nvGrpSpPr>
          <p:grpSpPr bwMode="auto">
            <a:xfrm>
              <a:off x="5175" y="3702"/>
              <a:ext cx="306" cy="175"/>
              <a:chOff x="2301" y="1281"/>
              <a:chExt cx="1220" cy="697"/>
            </a:xfrm>
          </p:grpSpPr>
          <p:sp>
            <p:nvSpPr>
              <p:cNvPr id="58" name="Arc 90"/>
              <p:cNvSpPr>
                <a:spLocks noChangeAspect="1"/>
              </p:cNvSpPr>
              <p:nvPr/>
            </p:nvSpPr>
            <p:spPr bwMode="auto">
              <a:xfrm flipH="1">
                <a:off x="2301" y="1281"/>
                <a:ext cx="610" cy="697"/>
              </a:xfrm>
              <a:custGeom>
                <a:avLst/>
                <a:gdLst>
                  <a:gd name="G0" fmla="+- 0 0 0"/>
                  <a:gd name="G1" fmla="+- 21600 0 0"/>
                  <a:gd name="G2" fmla="+- 21600 0 0"/>
                  <a:gd name="T0" fmla="*/ 0 w 19053"/>
                  <a:gd name="T1" fmla="*/ 0 h 21600"/>
                  <a:gd name="T2" fmla="*/ 19053 w 19053"/>
                  <a:gd name="T3" fmla="*/ 11424 h 21600"/>
                  <a:gd name="T4" fmla="*/ 0 w 19053"/>
                  <a:gd name="T5" fmla="*/ 21600 h 21600"/>
                </a:gdLst>
                <a:ahLst/>
                <a:cxnLst>
                  <a:cxn ang="0">
                    <a:pos x="T0" y="T1"/>
                  </a:cxn>
                  <a:cxn ang="0">
                    <a:pos x="T2" y="T3"/>
                  </a:cxn>
                  <a:cxn ang="0">
                    <a:pos x="T4" y="T5"/>
                  </a:cxn>
                </a:cxnLst>
                <a:rect l="0" t="0" r="r" b="b"/>
                <a:pathLst>
                  <a:path w="19053" h="21600" fill="none" extrusionOk="0">
                    <a:moveTo>
                      <a:pt x="-1" y="0"/>
                    </a:moveTo>
                    <a:cubicBezTo>
                      <a:pt x="7972" y="0"/>
                      <a:pt x="15296" y="4391"/>
                      <a:pt x="19052" y="11424"/>
                    </a:cubicBezTo>
                  </a:path>
                  <a:path w="19053" h="21600" stroke="0" extrusionOk="0">
                    <a:moveTo>
                      <a:pt x="-1" y="0"/>
                    </a:moveTo>
                    <a:cubicBezTo>
                      <a:pt x="7972" y="0"/>
                      <a:pt x="15296" y="4391"/>
                      <a:pt x="19052" y="11424"/>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59" name="Arc 91"/>
              <p:cNvSpPr>
                <a:spLocks noChangeAspect="1"/>
              </p:cNvSpPr>
              <p:nvPr/>
            </p:nvSpPr>
            <p:spPr bwMode="auto">
              <a:xfrm>
                <a:off x="2911" y="1281"/>
                <a:ext cx="610" cy="697"/>
              </a:xfrm>
              <a:custGeom>
                <a:avLst/>
                <a:gdLst>
                  <a:gd name="G0" fmla="+- 0 0 0"/>
                  <a:gd name="G1" fmla="+- 21600 0 0"/>
                  <a:gd name="G2" fmla="+- 21600 0 0"/>
                  <a:gd name="T0" fmla="*/ 0 w 19080"/>
                  <a:gd name="T1" fmla="*/ 0 h 21600"/>
                  <a:gd name="T2" fmla="*/ 19080 w 19080"/>
                  <a:gd name="T3" fmla="*/ 11474 h 21600"/>
                  <a:gd name="T4" fmla="*/ 0 w 19080"/>
                  <a:gd name="T5" fmla="*/ 21600 h 21600"/>
                </a:gdLst>
                <a:ahLst/>
                <a:cxnLst>
                  <a:cxn ang="0">
                    <a:pos x="T0" y="T1"/>
                  </a:cxn>
                  <a:cxn ang="0">
                    <a:pos x="T2" y="T3"/>
                  </a:cxn>
                  <a:cxn ang="0">
                    <a:pos x="T4" y="T5"/>
                  </a:cxn>
                </a:cxnLst>
                <a:rect l="0" t="0" r="r" b="b"/>
                <a:pathLst>
                  <a:path w="19080" h="21600" fill="none" extrusionOk="0">
                    <a:moveTo>
                      <a:pt x="-1" y="0"/>
                    </a:moveTo>
                    <a:cubicBezTo>
                      <a:pt x="7992" y="0"/>
                      <a:pt x="15332" y="4413"/>
                      <a:pt x="19079" y="11474"/>
                    </a:cubicBezTo>
                  </a:path>
                  <a:path w="19080" h="21600" stroke="0" extrusionOk="0">
                    <a:moveTo>
                      <a:pt x="-1" y="0"/>
                    </a:moveTo>
                    <a:cubicBezTo>
                      <a:pt x="7992" y="0"/>
                      <a:pt x="15332" y="4413"/>
                      <a:pt x="19079" y="11474"/>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sp>
          <p:nvSpPr>
            <p:cNvPr id="45" name="Line 92"/>
            <p:cNvSpPr>
              <a:spLocks noChangeAspect="1" noChangeShapeType="1"/>
            </p:cNvSpPr>
            <p:nvPr/>
          </p:nvSpPr>
          <p:spPr bwMode="auto">
            <a:xfrm>
              <a:off x="5191" y="3982"/>
              <a:ext cx="38"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6" name="Line 93"/>
            <p:cNvSpPr>
              <a:spLocks noChangeAspect="1" noChangeShapeType="1"/>
            </p:cNvSpPr>
            <p:nvPr/>
          </p:nvSpPr>
          <p:spPr bwMode="auto">
            <a:xfrm rot="5400000">
              <a:off x="5025"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7" name="Line 94"/>
            <p:cNvSpPr>
              <a:spLocks noChangeAspect="1" noChangeShapeType="1"/>
            </p:cNvSpPr>
            <p:nvPr/>
          </p:nvSpPr>
          <p:spPr bwMode="auto">
            <a:xfrm rot="5400000">
              <a:off x="4960" y="4049"/>
              <a:ext cx="23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8" name="Line 95"/>
            <p:cNvSpPr>
              <a:spLocks noChangeAspect="1" noChangeShapeType="1"/>
            </p:cNvSpPr>
            <p:nvPr/>
          </p:nvSpPr>
          <p:spPr bwMode="auto">
            <a:xfrm>
              <a:off x="5078" y="3931"/>
              <a:ext cx="65"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49" name="Line 96"/>
            <p:cNvSpPr>
              <a:spLocks noChangeAspect="1" noChangeShapeType="1"/>
            </p:cNvSpPr>
            <p:nvPr/>
          </p:nvSpPr>
          <p:spPr bwMode="auto">
            <a:xfrm rot="5400000">
              <a:off x="5341" y="4103"/>
              <a:ext cx="12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sp>
          <p:nvSpPr>
            <p:cNvPr id="50" name="Line 97"/>
            <p:cNvSpPr>
              <a:spLocks noChangeAspect="1" noChangeShapeType="1"/>
            </p:cNvSpPr>
            <p:nvPr/>
          </p:nvSpPr>
          <p:spPr bwMode="auto">
            <a:xfrm rot="5400000">
              <a:off x="5364" y="4103"/>
              <a:ext cx="126"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51" name="Group 98"/>
            <p:cNvGrpSpPr>
              <a:grpSpLocks noChangeAspect="1"/>
            </p:cNvGrpSpPr>
            <p:nvPr/>
          </p:nvGrpSpPr>
          <p:grpSpPr bwMode="auto">
            <a:xfrm>
              <a:off x="5404" y="4028"/>
              <a:ext cx="23" cy="13"/>
              <a:chOff x="2744" y="2557"/>
              <a:chExt cx="114" cy="57"/>
            </a:xfrm>
          </p:grpSpPr>
          <p:sp>
            <p:nvSpPr>
              <p:cNvPr id="56" name="Arc 99"/>
              <p:cNvSpPr>
                <a:spLocks noChangeAspect="1"/>
              </p:cNvSpPr>
              <p:nvPr/>
            </p:nvSpPr>
            <p:spPr bwMode="auto">
              <a:xfrm flipH="1">
                <a:off x="2744" y="2557"/>
                <a:ext cx="57" cy="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57" name="Arc 100"/>
              <p:cNvSpPr>
                <a:spLocks noChangeAspect="1"/>
              </p:cNvSpPr>
              <p:nvPr/>
            </p:nvSpPr>
            <p:spPr bwMode="auto">
              <a:xfrm>
                <a:off x="2801" y="2557"/>
                <a:ext cx="57" cy="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sp>
          <p:nvSpPr>
            <p:cNvPr id="52" name="Line 101"/>
            <p:cNvSpPr>
              <a:spLocks noChangeAspect="1" noChangeShapeType="1"/>
            </p:cNvSpPr>
            <p:nvPr/>
          </p:nvSpPr>
          <p:spPr bwMode="auto">
            <a:xfrm>
              <a:off x="5404" y="4167"/>
              <a:ext cx="23" cy="0"/>
            </a:xfrm>
            <a:prstGeom prst="line">
              <a:avLst/>
            </a:prstGeom>
            <a:noFill/>
            <a:ln w="13970">
              <a:solidFill>
                <a:srgbClr val="823F98"/>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800"/>
            </a:p>
          </p:txBody>
        </p:sp>
        <p:grpSp>
          <p:nvGrpSpPr>
            <p:cNvPr id="53" name="Group 102"/>
            <p:cNvGrpSpPr>
              <a:grpSpLocks noChangeAspect="1"/>
            </p:cNvGrpSpPr>
            <p:nvPr/>
          </p:nvGrpSpPr>
          <p:grpSpPr bwMode="auto">
            <a:xfrm>
              <a:off x="5366" y="3980"/>
              <a:ext cx="98" cy="49"/>
              <a:chOff x="2595" y="2388"/>
              <a:chExt cx="389" cy="195"/>
            </a:xfrm>
          </p:grpSpPr>
          <p:sp>
            <p:nvSpPr>
              <p:cNvPr id="54" name="Arc 103"/>
              <p:cNvSpPr>
                <a:spLocks noChangeAspect="1"/>
              </p:cNvSpPr>
              <p:nvPr/>
            </p:nvSpPr>
            <p:spPr bwMode="auto">
              <a:xfrm flipH="1">
                <a:off x="2595" y="2388"/>
                <a:ext cx="194" cy="195"/>
              </a:xfrm>
              <a:custGeom>
                <a:avLst/>
                <a:gdLst>
                  <a:gd name="G0" fmla="+- 0 0 0"/>
                  <a:gd name="G1" fmla="+- 21600 0 0"/>
                  <a:gd name="G2" fmla="+- 21600 0 0"/>
                  <a:gd name="T0" fmla="*/ 0 w 21487"/>
                  <a:gd name="T1" fmla="*/ 0 h 21600"/>
                  <a:gd name="T2" fmla="*/ 21487 w 21487"/>
                  <a:gd name="T3" fmla="*/ 19395 h 21600"/>
                  <a:gd name="T4" fmla="*/ 0 w 21487"/>
                  <a:gd name="T5" fmla="*/ 21600 h 21600"/>
                </a:gdLst>
                <a:ahLst/>
                <a:cxnLst>
                  <a:cxn ang="0">
                    <a:pos x="T0" y="T1"/>
                  </a:cxn>
                  <a:cxn ang="0">
                    <a:pos x="T2" y="T3"/>
                  </a:cxn>
                  <a:cxn ang="0">
                    <a:pos x="T4" y="T5"/>
                  </a:cxn>
                </a:cxnLst>
                <a:rect l="0" t="0" r="r" b="b"/>
                <a:pathLst>
                  <a:path w="21487" h="21600" fill="none" extrusionOk="0">
                    <a:moveTo>
                      <a:pt x="-1" y="0"/>
                    </a:moveTo>
                    <a:cubicBezTo>
                      <a:pt x="11075" y="0"/>
                      <a:pt x="20356" y="8377"/>
                      <a:pt x="21487" y="19394"/>
                    </a:cubicBezTo>
                  </a:path>
                  <a:path w="21487" h="21600" stroke="0" extrusionOk="0">
                    <a:moveTo>
                      <a:pt x="-1" y="0"/>
                    </a:moveTo>
                    <a:cubicBezTo>
                      <a:pt x="11075" y="0"/>
                      <a:pt x="20356" y="8377"/>
                      <a:pt x="21487" y="19394"/>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sp>
            <p:nvSpPr>
              <p:cNvPr id="55" name="Arc 104"/>
              <p:cNvSpPr>
                <a:spLocks noChangeAspect="1"/>
              </p:cNvSpPr>
              <p:nvPr/>
            </p:nvSpPr>
            <p:spPr bwMode="auto">
              <a:xfrm>
                <a:off x="2790" y="2388"/>
                <a:ext cx="194" cy="195"/>
              </a:xfrm>
              <a:custGeom>
                <a:avLst/>
                <a:gdLst>
                  <a:gd name="G0" fmla="+- 0 0 0"/>
                  <a:gd name="G1" fmla="+- 21600 0 0"/>
                  <a:gd name="G2" fmla="+- 21600 0 0"/>
                  <a:gd name="T0" fmla="*/ 0 w 21526"/>
                  <a:gd name="T1" fmla="*/ 0 h 21600"/>
                  <a:gd name="T2" fmla="*/ 21526 w 21526"/>
                  <a:gd name="T3" fmla="*/ 19816 h 21600"/>
                  <a:gd name="T4" fmla="*/ 0 w 21526"/>
                  <a:gd name="T5" fmla="*/ 21600 h 21600"/>
                </a:gdLst>
                <a:ahLst/>
                <a:cxnLst>
                  <a:cxn ang="0">
                    <a:pos x="T0" y="T1"/>
                  </a:cxn>
                  <a:cxn ang="0">
                    <a:pos x="T2" y="T3"/>
                  </a:cxn>
                  <a:cxn ang="0">
                    <a:pos x="T4" y="T5"/>
                  </a:cxn>
                </a:cxnLst>
                <a:rect l="0" t="0" r="r" b="b"/>
                <a:pathLst>
                  <a:path w="21526" h="21600" fill="none" extrusionOk="0">
                    <a:moveTo>
                      <a:pt x="-1" y="0"/>
                    </a:moveTo>
                    <a:cubicBezTo>
                      <a:pt x="11237" y="0"/>
                      <a:pt x="20598" y="8616"/>
                      <a:pt x="21526" y="19815"/>
                    </a:cubicBezTo>
                  </a:path>
                  <a:path w="21526" h="21600" stroke="0" extrusionOk="0">
                    <a:moveTo>
                      <a:pt x="-1" y="0"/>
                    </a:moveTo>
                    <a:cubicBezTo>
                      <a:pt x="11237" y="0"/>
                      <a:pt x="20598" y="8616"/>
                      <a:pt x="21526" y="19815"/>
                    </a:cubicBezTo>
                    <a:lnTo>
                      <a:pt x="0" y="21600"/>
                    </a:lnTo>
                    <a:close/>
                  </a:path>
                </a:pathLst>
              </a:custGeom>
              <a:noFill/>
              <a:ln w="13970">
                <a:solidFill>
                  <a:srgbClr val="823F98"/>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a:p>
            </p:txBody>
          </p:sp>
        </p:grpSp>
      </p:grpSp>
    </p:spTree>
    <p:extLst>
      <p:ext uri="{BB962C8B-B14F-4D97-AF65-F5344CB8AC3E}">
        <p14:creationId xmlns:p14="http://schemas.microsoft.com/office/powerpoint/2010/main" val="335868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endParaRPr lang="zh-CN" altLang="en-US"/>
          </a:p>
        </p:txBody>
      </p:sp>
    </p:spTree>
    <p:extLst>
      <p:ext uri="{BB962C8B-B14F-4D97-AF65-F5344CB8AC3E}">
        <p14:creationId xmlns:p14="http://schemas.microsoft.com/office/powerpoint/2010/main" val="519758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endParaRPr lang="zh-CN" altLang="en-US"/>
          </a:p>
        </p:txBody>
      </p:sp>
    </p:spTree>
    <p:extLst>
      <p:ext uri="{BB962C8B-B14F-4D97-AF65-F5344CB8AC3E}">
        <p14:creationId xmlns:p14="http://schemas.microsoft.com/office/powerpoint/2010/main" val="1324213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endParaRPr lang="zh-CN" altLang="en-US"/>
          </a:p>
        </p:txBody>
      </p:sp>
    </p:spTree>
    <p:extLst>
      <p:ext uri="{BB962C8B-B14F-4D97-AF65-F5344CB8AC3E}">
        <p14:creationId xmlns:p14="http://schemas.microsoft.com/office/powerpoint/2010/main" val="1013152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Tree>
    <p:extLst>
      <p:ext uri="{BB962C8B-B14F-4D97-AF65-F5344CB8AC3E}">
        <p14:creationId xmlns:p14="http://schemas.microsoft.com/office/powerpoint/2010/main" val="3525198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Tree>
    <p:extLst>
      <p:ext uri="{BB962C8B-B14F-4D97-AF65-F5344CB8AC3E}">
        <p14:creationId xmlns:p14="http://schemas.microsoft.com/office/powerpoint/2010/main" val="2088061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dirty="0"/>
          </a:p>
        </p:txBody>
      </p:sp>
    </p:spTree>
    <p:extLst>
      <p:ext uri="{BB962C8B-B14F-4D97-AF65-F5344CB8AC3E}">
        <p14:creationId xmlns:p14="http://schemas.microsoft.com/office/powerpoint/2010/main" val="3114329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dirty="0"/>
          </a:p>
        </p:txBody>
      </p:sp>
    </p:spTree>
    <p:extLst>
      <p:ext uri="{BB962C8B-B14F-4D97-AF65-F5344CB8AC3E}">
        <p14:creationId xmlns:p14="http://schemas.microsoft.com/office/powerpoint/2010/main" val="4025544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a:p>
        </p:txBody>
      </p:sp>
    </p:spTree>
    <p:extLst>
      <p:ext uri="{BB962C8B-B14F-4D97-AF65-F5344CB8AC3E}">
        <p14:creationId xmlns:p14="http://schemas.microsoft.com/office/powerpoint/2010/main" val="1600526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dirty="0"/>
              <a:t>单击此处编辑母版文本样式</a:t>
            </a:r>
          </a:p>
          <a:p>
            <a:pPr marL="742950" lvl="1" indent="-285750" algn="l" rtl="0" eaLnBrk="1" fontAlgn="base" latinLnBrk="0" hangingPunct="1">
              <a:spcBef>
                <a:spcPct val="20000"/>
              </a:spcBef>
              <a:spcAft>
                <a:spcPct val="0"/>
              </a:spcAft>
              <a:buClr>
                <a:srgbClr val="7030A0"/>
              </a:buClr>
              <a:buSzPct val="80000"/>
              <a:buFont typeface="Wingdings 2" pitchFamily="18" charset="2"/>
              <a:buChar char=""/>
            </a:pPr>
            <a:r>
              <a:rPr lang="zh-CN" altLang="en-US" dirty="0"/>
              <a:t>第二级</a:t>
            </a:r>
          </a:p>
          <a:p>
            <a:pPr marL="1143000" lvl="2" indent="-228600" algn="l" rtl="0" eaLnBrk="1" fontAlgn="base" latinLnBrk="0" hangingPunct="1">
              <a:spcBef>
                <a:spcPct val="20000"/>
              </a:spcBef>
              <a:spcAft>
                <a:spcPct val="0"/>
              </a:spcAft>
              <a:buClr>
                <a:srgbClr val="7030A0"/>
              </a:buClr>
              <a:buSzPct val="60000"/>
              <a:buFont typeface="Wingdings" pitchFamily="2" charset="2"/>
              <a:buChar char=""/>
            </a:pPr>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37600" y="6308726"/>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pic>
        <p:nvPicPr>
          <p:cNvPr id="7" name="Picture 2"/>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8914491" y="116632"/>
            <a:ext cx="3048613" cy="9361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灯片编号占位符 5"/>
          <p:cNvSpPr txBox="1">
            <a:spLocks/>
          </p:cNvSpPr>
          <p:nvPr userDrawn="1"/>
        </p:nvSpPr>
        <p:spPr>
          <a:xfrm>
            <a:off x="429201" y="6295939"/>
            <a:ext cx="694104" cy="365125"/>
          </a:xfrm>
          <a:prstGeom prst="rect">
            <a:avLst/>
          </a:prstGeom>
        </p:spPr>
        <p:txBody>
          <a:bodyPr/>
          <a:lstStyle>
            <a:defPPr>
              <a:defRPr lang="zh-CN"/>
            </a:defPPr>
            <a:lvl1pPr marL="0" algn="l" defTabSz="914400" rtl="0" eaLnBrk="1" latinLnBrk="0" hangingPunct="1">
              <a:defRPr sz="1800" b="1" kern="1200">
                <a:solidFill>
                  <a:srgbClr val="7030A0"/>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DB592A-0909-472D-A1D6-B1E0A3795436}" type="slidenum">
              <a:rPr lang="zh-CN" altLang="en-US" sz="1600" smtClean="0"/>
              <a:pPr/>
              <a:t>‹#›</a:t>
            </a:fld>
            <a:endParaRPr lang="zh-CN" altLang="en-US" sz="1800" dirty="0"/>
          </a:p>
        </p:txBody>
      </p:sp>
    </p:spTree>
    <p:extLst>
      <p:ext uri="{BB962C8B-B14F-4D97-AF65-F5344CB8AC3E}">
        <p14:creationId xmlns:p14="http://schemas.microsoft.com/office/powerpoint/2010/main" val="316041446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fontAlgn="base" latinLnBrk="0" hangingPunct="1">
        <a:lnSpc>
          <a:spcPct val="150000"/>
        </a:lnSpc>
        <a:spcBef>
          <a:spcPct val="20000"/>
        </a:spcBef>
        <a:spcAft>
          <a:spcPct val="0"/>
        </a:spcAft>
        <a:buClr>
          <a:srgbClr val="7030A0"/>
        </a:buClr>
        <a:buSzPct val="73000"/>
        <a:buFont typeface="Wingdings 2" pitchFamily="18" charset="2"/>
        <a:buChar char=""/>
        <a:defRPr lang="zh-CN" altLang="en-US" sz="2600" kern="1200" dirty="0" smtClean="0">
          <a:solidFill>
            <a:schemeClr val="tx1"/>
          </a:solidFill>
          <a:latin typeface="华文楷体" pitchFamily="2" charset="-122"/>
          <a:ea typeface="华文楷体" pitchFamily="2" charset="-122"/>
          <a:cs typeface="+mn-cs"/>
        </a:defRPr>
      </a:lvl1pPr>
      <a:lvl2pPr marL="742950" indent="-285750" algn="l" defTabSz="914400" rtl="0" eaLnBrk="1" latinLnBrk="0" hangingPunct="1">
        <a:spcBef>
          <a:spcPct val="20000"/>
        </a:spcBef>
        <a:buFont typeface="Arial" pitchFamily="34" charset="0"/>
        <a:buChar char="–"/>
        <a:defRPr lang="zh-CN" altLang="en-US" sz="2300" kern="1200" dirty="0" smtClean="0">
          <a:solidFill>
            <a:schemeClr val="tx1"/>
          </a:solidFill>
          <a:latin typeface="华文楷体" pitchFamily="2" charset="-122"/>
          <a:ea typeface="华文楷体" pitchFamily="2" charset="-122"/>
          <a:cs typeface="+mn-cs"/>
        </a:defRPr>
      </a:lvl2pPr>
      <a:lvl3pPr marL="1143000" indent="-228600" algn="l" defTabSz="914400" rtl="0" eaLnBrk="1" latinLnBrk="0" hangingPunct="1">
        <a:spcBef>
          <a:spcPct val="20000"/>
        </a:spcBef>
        <a:buFont typeface="Arial" pitchFamily="34" charset="0"/>
        <a:buChar char="•"/>
        <a:defRPr lang="zh-CN" altLang="en-US" sz="2000" kern="1200" dirty="0" smtClean="0">
          <a:solidFill>
            <a:schemeClr val="tx1"/>
          </a:solidFill>
          <a:latin typeface="华文楷体" pitchFamily="2" charset="-122"/>
          <a:ea typeface="华文楷体" pitchFamily="2" charset="-122"/>
          <a:cs typeface="+mn-cs"/>
        </a:defRPr>
      </a:lvl3pPr>
      <a:lvl4pPr marL="1600200" indent="-228600" algn="l" defTabSz="914400" rtl="0" eaLnBrk="1" latinLnBrk="0" hangingPunct="1">
        <a:spcBef>
          <a:spcPct val="20000"/>
        </a:spcBef>
        <a:buClr>
          <a:schemeClr val="accent4">
            <a:lumMod val="75000"/>
          </a:schemeClr>
        </a:buClr>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4">
            <a:lumMod val="75000"/>
          </a:schemeClr>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tiff"/><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624826"/>
            <a:ext cx="9144000" cy="1332685"/>
          </a:xfrm>
        </p:spPr>
        <p:txBody>
          <a:bodyPr>
            <a:normAutofit/>
          </a:bodyPr>
          <a:lstStyle/>
          <a:p>
            <a:r>
              <a:rPr lang="en-US" altLang="zh-CN" b="1" dirty="0">
                <a:latin typeface="+mn-lt"/>
                <a:ea typeface="华文楷体" panose="02010600040101010101" pitchFamily="2" charset="-122"/>
              </a:rPr>
              <a:t>Knowledge Graph and Representation Learning</a:t>
            </a:r>
            <a:endParaRPr lang="zh-CN" altLang="en-US" b="1" dirty="0">
              <a:latin typeface="+mn-lt"/>
              <a:ea typeface="华文楷体" panose="02010600040101010101" pitchFamily="2" charset="-122"/>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32088" y="3781358"/>
            <a:ext cx="2160241" cy="28827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六边形 6"/>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76724" y="4096367"/>
            <a:ext cx="4970566" cy="1384995"/>
          </a:xfrm>
          <a:prstGeom prst="rect">
            <a:avLst/>
          </a:prstGeom>
          <a:noFill/>
        </p:spPr>
        <p:txBody>
          <a:bodyPr wrap="square" rtlCol="0">
            <a:spAutoFit/>
          </a:bodyPr>
          <a:lstStyle/>
          <a:p>
            <a:pPr algn="ctr"/>
            <a:r>
              <a:rPr kumimoji="1" lang="en-US" altLang="zh-CN" sz="2800" dirty="0"/>
              <a:t>Juanzi</a:t>
            </a:r>
            <a:r>
              <a:rPr kumimoji="1" lang="zh-CN" altLang="en-US" sz="2800" dirty="0"/>
              <a:t> </a:t>
            </a:r>
            <a:r>
              <a:rPr kumimoji="1" lang="en-US" altLang="zh-CN" sz="2800" dirty="0"/>
              <a:t>LI</a:t>
            </a:r>
          </a:p>
          <a:p>
            <a:pPr algn="ctr"/>
            <a:r>
              <a:rPr kumimoji="1" lang="en-US" altLang="zh-CN" sz="2800" dirty="0"/>
              <a:t>Knowledge</a:t>
            </a:r>
            <a:r>
              <a:rPr kumimoji="1" lang="zh-CN" altLang="en-US" sz="2800" dirty="0"/>
              <a:t> </a:t>
            </a:r>
            <a:r>
              <a:rPr kumimoji="1" lang="en-US" altLang="zh-CN" sz="2800" dirty="0"/>
              <a:t>Engineering</a:t>
            </a:r>
            <a:r>
              <a:rPr kumimoji="1" lang="zh-CN" altLang="en-US" sz="2800" dirty="0"/>
              <a:t> </a:t>
            </a:r>
            <a:r>
              <a:rPr kumimoji="1" lang="en-US" altLang="zh-CN" sz="2800" dirty="0"/>
              <a:t>Group</a:t>
            </a:r>
          </a:p>
          <a:p>
            <a:pPr algn="ctr"/>
            <a:r>
              <a:rPr kumimoji="1" lang="en-US" altLang="zh-CN" sz="2800" dirty="0"/>
              <a:t>Tsinghua University</a:t>
            </a:r>
            <a:endParaRPr kumimoji="1" lang="zh-CN" altLang="en-US" sz="2800" dirty="0"/>
          </a:p>
        </p:txBody>
      </p:sp>
    </p:spTree>
    <p:extLst>
      <p:ext uri="{BB962C8B-B14F-4D97-AF65-F5344CB8AC3E}">
        <p14:creationId xmlns:p14="http://schemas.microsoft.com/office/powerpoint/2010/main" val="3949444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Outline</a:t>
            </a:r>
            <a:endParaRPr lang="zh-CN" altLang="en-US" dirty="0">
              <a:latin typeface="+mj-lt"/>
            </a:endParaRPr>
          </a:p>
        </p:txBody>
      </p:sp>
      <p:sp>
        <p:nvSpPr>
          <p:cNvPr id="3" name="内容占位符 2"/>
          <p:cNvSpPr>
            <a:spLocks noGrp="1"/>
          </p:cNvSpPr>
          <p:nvPr>
            <p:ph idx="1"/>
          </p:nvPr>
        </p:nvSpPr>
        <p:spPr/>
        <p:txBody>
          <a:bodyPr>
            <a:normAutofit/>
          </a:bodyPr>
          <a:lstStyle/>
          <a:p>
            <a:r>
              <a:rPr lang="en-US" altLang="zh-CN" sz="2400" b="1" dirty="0">
                <a:solidFill>
                  <a:srgbClr val="FF0000"/>
                </a:solidFill>
                <a:latin typeface="+mn-lt"/>
              </a:rPr>
              <a:t>Introduction</a:t>
            </a:r>
          </a:p>
          <a:p>
            <a:r>
              <a:rPr lang="en-US" altLang="zh-CN" sz="2400" dirty="0">
                <a:latin typeface="+mn-lt"/>
              </a:rPr>
              <a:t>Jointly Representation Learning of Words and Entities</a:t>
            </a:r>
            <a:endParaRPr lang="zh-CN" altLang="en-US" sz="2400" dirty="0">
              <a:latin typeface="+mn-lt"/>
            </a:endParaRPr>
          </a:p>
          <a:p>
            <a:r>
              <a:rPr lang="en-US" altLang="zh-CN" sz="2400" dirty="0">
                <a:latin typeface="+mn-lt"/>
              </a:rPr>
              <a:t>Jointly Representation Learning of Cross-lingual Words and Entities</a:t>
            </a:r>
          </a:p>
          <a:p>
            <a:r>
              <a:rPr lang="en-US" altLang="zh-CN" sz="2400" dirty="0">
                <a:latin typeface="+mn-lt"/>
              </a:rPr>
              <a:t>Neural Collective Entity Linking</a:t>
            </a:r>
            <a:endParaRPr lang="zh-CN" altLang="en-US" sz="2400" dirty="0">
              <a:latin typeface="+mn-lt"/>
            </a:endParaRPr>
          </a:p>
          <a:p>
            <a:r>
              <a:rPr lang="en-US" altLang="zh-CN" sz="2400" dirty="0">
                <a:latin typeface="+mn-lt"/>
              </a:rPr>
              <a:t>Conclusion</a:t>
            </a:r>
            <a:endParaRPr lang="zh-CN" altLang="en-US" sz="2400" dirty="0">
              <a:latin typeface="+mn-lt"/>
            </a:endParaRPr>
          </a:p>
        </p:txBody>
      </p:sp>
      <p:sp>
        <p:nvSpPr>
          <p:cNvPr id="5" name="六边形 4"/>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066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313F74-29FA-4430-B12B-7424661749C1}"/>
              </a:ext>
            </a:extLst>
          </p:cNvPr>
          <p:cNvSpPr>
            <a:spLocks noGrp="1"/>
          </p:cNvSpPr>
          <p:nvPr>
            <p:ph type="title"/>
          </p:nvPr>
        </p:nvSpPr>
        <p:spPr>
          <a:xfrm>
            <a:off x="1740616" y="268952"/>
            <a:ext cx="8446393" cy="922114"/>
          </a:xfrm>
        </p:spPr>
        <p:txBody>
          <a:bodyPr/>
          <a:lstStyle/>
          <a:p>
            <a:r>
              <a:rPr lang="en-US" altLang="zh-CN" sz="3200" dirty="0">
                <a:latin typeface="+mj-lt"/>
                <a:ea typeface="+mj-ea"/>
              </a:rPr>
              <a:t>3rd AI and Knowledge Graph</a:t>
            </a:r>
            <a:endParaRPr lang="zh-CN" altLang="en-US" sz="3200" dirty="0">
              <a:latin typeface="+mj-lt"/>
              <a:ea typeface="+mj-ea"/>
            </a:endParaRPr>
          </a:p>
        </p:txBody>
      </p:sp>
      <p:sp>
        <p:nvSpPr>
          <p:cNvPr id="3" name="内容占位符 2">
            <a:extLst>
              <a:ext uri="{FF2B5EF4-FFF2-40B4-BE49-F238E27FC236}">
                <a16:creationId xmlns:a16="http://schemas.microsoft.com/office/drawing/2014/main" id="{F671FE9D-78A1-4611-8493-68F514759615}"/>
              </a:ext>
            </a:extLst>
          </p:cNvPr>
          <p:cNvSpPr>
            <a:spLocks noGrp="1"/>
          </p:cNvSpPr>
          <p:nvPr>
            <p:ph idx="1"/>
          </p:nvPr>
        </p:nvSpPr>
        <p:spPr>
          <a:xfrm>
            <a:off x="1992313" y="1484784"/>
            <a:ext cx="8229600" cy="4686300"/>
          </a:xfrm>
        </p:spPr>
        <p:txBody>
          <a:bodyPr/>
          <a:lstStyle/>
          <a:p>
            <a:r>
              <a:rPr lang="en-US" altLang="zh-CN" dirty="0">
                <a:latin typeface="Calibri" panose="020F0502020204030204" pitchFamily="34" charset="0"/>
                <a:cs typeface="Calibri" panose="020F0502020204030204" pitchFamily="34" charset="0"/>
              </a:rPr>
              <a:t>Explainable, robust, credible and safe AI </a:t>
            </a:r>
          </a:p>
          <a:p>
            <a:pPr marL="0" indent="0">
              <a:buNone/>
            </a:pPr>
            <a:endParaRPr lang="zh-CN" altLang="en-US" dirty="0">
              <a:latin typeface="Calibri" panose="020F0502020204030204" pitchFamily="34" charset="0"/>
              <a:cs typeface="Calibri" panose="020F0502020204030204" pitchFamily="34" charset="0"/>
            </a:endParaRPr>
          </a:p>
          <a:p>
            <a:pPr marL="0" indent="0">
              <a:buNone/>
            </a:pPr>
            <a:endParaRPr lang="zh-CN" altLang="en-US" dirty="0"/>
          </a:p>
        </p:txBody>
      </p:sp>
      <p:sp>
        <p:nvSpPr>
          <p:cNvPr id="4" name="线条">
            <a:extLst>
              <a:ext uri="{FF2B5EF4-FFF2-40B4-BE49-F238E27FC236}">
                <a16:creationId xmlns:a16="http://schemas.microsoft.com/office/drawing/2014/main" id="{1231A15B-0DA7-4769-987A-81485714160B}"/>
              </a:ext>
            </a:extLst>
          </p:cNvPr>
          <p:cNvSpPr/>
          <p:nvPr/>
        </p:nvSpPr>
        <p:spPr>
          <a:xfrm>
            <a:off x="3332288" y="2816938"/>
            <a:ext cx="2215198" cy="1"/>
          </a:xfrm>
          <a:prstGeom prst="line">
            <a:avLst/>
          </a:prstGeom>
          <a:ln w="25400">
            <a:solidFill>
              <a:schemeClr val="tx1"/>
            </a:solidFill>
          </a:ln>
        </p:spPr>
        <p:txBody>
          <a:bodyPr lIns="23217" tIns="23218" rIns="23217" bIns="23218"/>
          <a:lstStyle/>
          <a:p>
            <a:endParaRPr sz="1806" b="1">
              <a:latin typeface="Lantinghei SC Demibold" panose="02000000000000000000" pitchFamily="2" charset="-122"/>
              <a:ea typeface="Lantinghei SC Demibold" panose="02000000000000000000" pitchFamily="2" charset="-122"/>
              <a:cs typeface="微软雅黑"/>
            </a:endParaRPr>
          </a:p>
        </p:txBody>
      </p:sp>
      <p:sp>
        <p:nvSpPr>
          <p:cNvPr id="5" name="线条">
            <a:extLst>
              <a:ext uri="{FF2B5EF4-FFF2-40B4-BE49-F238E27FC236}">
                <a16:creationId xmlns:a16="http://schemas.microsoft.com/office/drawing/2014/main" id="{0310EF7B-95BC-4C53-8952-47AA30BBC974}"/>
              </a:ext>
            </a:extLst>
          </p:cNvPr>
          <p:cNvSpPr/>
          <p:nvPr/>
        </p:nvSpPr>
        <p:spPr>
          <a:xfrm>
            <a:off x="3332294" y="3872731"/>
            <a:ext cx="2215198" cy="1"/>
          </a:xfrm>
          <a:prstGeom prst="line">
            <a:avLst/>
          </a:prstGeom>
          <a:ln w="25400">
            <a:solidFill>
              <a:schemeClr val="tx1"/>
            </a:solidFill>
          </a:ln>
        </p:spPr>
        <p:txBody>
          <a:bodyPr lIns="23217" tIns="23218" rIns="23217" bIns="23218"/>
          <a:lstStyle/>
          <a:p>
            <a:endParaRPr sz="1806" b="1">
              <a:latin typeface="Lantinghei SC Demibold" panose="02000000000000000000" pitchFamily="2" charset="-122"/>
              <a:ea typeface="Lantinghei SC Demibold" panose="02000000000000000000" pitchFamily="2" charset="-122"/>
              <a:cs typeface="微软雅黑"/>
            </a:endParaRPr>
          </a:p>
        </p:txBody>
      </p:sp>
      <p:sp>
        <p:nvSpPr>
          <p:cNvPr id="6" name="语义鸿沟">
            <a:extLst>
              <a:ext uri="{FF2B5EF4-FFF2-40B4-BE49-F238E27FC236}">
                <a16:creationId xmlns:a16="http://schemas.microsoft.com/office/drawing/2014/main" id="{04CEF18E-6914-4522-935A-82C0D2CC442E}"/>
              </a:ext>
            </a:extLst>
          </p:cNvPr>
          <p:cNvSpPr txBox="1"/>
          <p:nvPr/>
        </p:nvSpPr>
        <p:spPr>
          <a:xfrm>
            <a:off x="3437664" y="3185613"/>
            <a:ext cx="2004447" cy="324786"/>
          </a:xfrm>
          <a:prstGeom prst="rect">
            <a:avLst/>
          </a:prstGeom>
          <a:ln w="12700">
            <a:miter lim="400000"/>
          </a:ln>
          <a:extLst>
            <a:ext uri="{C572A759-6A51-4108-AA02-DFA0A04FC94B}">
              <ma14:wrappingTextBoxFlag xmlns="" xmlns:ma14="http://schemas.microsoft.com/office/mac/drawingml/2011/main" val="1"/>
            </a:ext>
          </a:extLst>
        </p:spPr>
        <p:txBody>
          <a:bodyPr wrap="square" lIns="23217" tIns="23218" rIns="23217" bIns="23218">
            <a:spAutoFit/>
          </a:bodyPr>
          <a:lstStyle>
            <a:lvl1pPr>
              <a:defRPr sz="3600"/>
            </a:lvl1pPr>
          </a:lstStyle>
          <a:p>
            <a:pPr algn="ctr"/>
            <a:r>
              <a:rPr lang="en-US" sz="1806" b="1" dirty="0">
                <a:solidFill>
                  <a:srgbClr val="FF0000"/>
                </a:solidFill>
                <a:latin typeface="Lantinghei SC Demibold" panose="02000000000000000000" pitchFamily="2" charset="-122"/>
                <a:ea typeface="Lantinghei SC Demibold" panose="02000000000000000000" pitchFamily="2" charset="-122"/>
                <a:cs typeface="微软雅黑"/>
              </a:rPr>
              <a:t>Semantic Gap</a:t>
            </a:r>
            <a:endParaRPr sz="1806" b="1" dirty="0">
              <a:solidFill>
                <a:srgbClr val="FF0000"/>
              </a:solidFill>
              <a:latin typeface="Lantinghei SC Demibold" panose="02000000000000000000" pitchFamily="2" charset="-122"/>
              <a:ea typeface="Lantinghei SC Demibold" panose="02000000000000000000" pitchFamily="2" charset="-122"/>
              <a:cs typeface="微软雅黑"/>
            </a:endParaRPr>
          </a:p>
        </p:txBody>
      </p:sp>
      <p:sp>
        <p:nvSpPr>
          <p:cNvPr id="7" name="语义空间">
            <a:extLst>
              <a:ext uri="{FF2B5EF4-FFF2-40B4-BE49-F238E27FC236}">
                <a16:creationId xmlns:a16="http://schemas.microsoft.com/office/drawing/2014/main" id="{A5661DD9-D7B8-4DCA-AEFE-B6E021AE9C6B}"/>
              </a:ext>
            </a:extLst>
          </p:cNvPr>
          <p:cNvSpPr txBox="1"/>
          <p:nvPr/>
        </p:nvSpPr>
        <p:spPr>
          <a:xfrm>
            <a:off x="5658991" y="2611995"/>
            <a:ext cx="2038758" cy="324786"/>
          </a:xfrm>
          <a:prstGeom prst="rect">
            <a:avLst/>
          </a:prstGeom>
          <a:ln w="12700">
            <a:miter lim="400000"/>
          </a:ln>
          <a:extLst>
            <a:ext uri="{C572A759-6A51-4108-AA02-DFA0A04FC94B}">
              <ma14:wrappingTextBoxFlag xmlns="" xmlns:ma14="http://schemas.microsoft.com/office/mac/drawingml/2011/main" val="1"/>
            </a:ext>
          </a:extLst>
        </p:spPr>
        <p:txBody>
          <a:bodyPr wrap="square" lIns="23217" tIns="23218" rIns="23217" bIns="23218">
            <a:spAutoFit/>
          </a:bodyPr>
          <a:lstStyle>
            <a:lvl1pPr>
              <a:defRPr sz="3600"/>
            </a:lvl1pPr>
          </a:lstStyle>
          <a:p>
            <a:r>
              <a:rPr lang="en-US" sz="1806" b="1" dirty="0">
                <a:solidFill>
                  <a:srgbClr val="44536B"/>
                </a:solidFill>
                <a:latin typeface="Lantinghei SC Demibold" panose="02000000000000000000" pitchFamily="2" charset="-122"/>
                <a:ea typeface="Lantinghei SC Demibold" panose="02000000000000000000" pitchFamily="2" charset="-122"/>
                <a:cs typeface="微软雅黑"/>
              </a:rPr>
              <a:t>Semantic Space</a:t>
            </a:r>
            <a:endParaRPr sz="1806" b="1" dirty="0">
              <a:solidFill>
                <a:srgbClr val="44536B"/>
              </a:solidFill>
              <a:latin typeface="Lantinghei SC Demibold" panose="02000000000000000000" pitchFamily="2" charset="-122"/>
              <a:ea typeface="Lantinghei SC Demibold" panose="02000000000000000000" pitchFamily="2" charset="-122"/>
              <a:cs typeface="微软雅黑"/>
            </a:endParaRPr>
          </a:p>
        </p:txBody>
      </p:sp>
      <p:sp>
        <p:nvSpPr>
          <p:cNvPr id="8" name="底层特征空间">
            <a:extLst>
              <a:ext uri="{FF2B5EF4-FFF2-40B4-BE49-F238E27FC236}">
                <a16:creationId xmlns:a16="http://schemas.microsoft.com/office/drawing/2014/main" id="{EAD573CB-BBAE-4C30-A406-A81ECA81916E}"/>
              </a:ext>
            </a:extLst>
          </p:cNvPr>
          <p:cNvSpPr txBox="1"/>
          <p:nvPr/>
        </p:nvSpPr>
        <p:spPr>
          <a:xfrm>
            <a:off x="5646459" y="3667786"/>
            <a:ext cx="2038758" cy="324786"/>
          </a:xfrm>
          <a:prstGeom prst="rect">
            <a:avLst/>
          </a:prstGeom>
          <a:ln w="12700">
            <a:miter lim="400000"/>
          </a:ln>
          <a:extLst>
            <a:ext uri="{C572A759-6A51-4108-AA02-DFA0A04FC94B}">
              <ma14:wrappingTextBoxFlag xmlns="" xmlns:ma14="http://schemas.microsoft.com/office/mac/drawingml/2011/main" val="1"/>
            </a:ext>
          </a:extLst>
        </p:spPr>
        <p:txBody>
          <a:bodyPr wrap="square" lIns="23217" tIns="23218" rIns="23217" bIns="23218">
            <a:spAutoFit/>
          </a:bodyPr>
          <a:lstStyle>
            <a:lvl1pPr>
              <a:defRPr sz="3600"/>
            </a:lvl1pPr>
          </a:lstStyle>
          <a:p>
            <a:r>
              <a:rPr lang="en-US" sz="1806" b="1" dirty="0">
                <a:solidFill>
                  <a:srgbClr val="44536B"/>
                </a:solidFill>
                <a:latin typeface="Lantinghei SC Demibold" panose="02000000000000000000" pitchFamily="2" charset="-122"/>
                <a:ea typeface="Lantinghei SC Demibold" panose="02000000000000000000" pitchFamily="2" charset="-122"/>
                <a:cs typeface="微软雅黑"/>
              </a:rPr>
              <a:t>Feature Space</a:t>
            </a:r>
            <a:endParaRPr sz="1806" b="1" dirty="0">
              <a:solidFill>
                <a:srgbClr val="44536B"/>
              </a:solidFill>
              <a:latin typeface="Lantinghei SC Demibold" panose="02000000000000000000" pitchFamily="2" charset="-122"/>
              <a:ea typeface="Lantinghei SC Demibold" panose="02000000000000000000" pitchFamily="2" charset="-122"/>
              <a:cs typeface="微软雅黑"/>
            </a:endParaRPr>
          </a:p>
        </p:txBody>
      </p:sp>
      <p:grpSp>
        <p:nvGrpSpPr>
          <p:cNvPr id="9" name="组 9">
            <a:extLst>
              <a:ext uri="{FF2B5EF4-FFF2-40B4-BE49-F238E27FC236}">
                <a16:creationId xmlns:a16="http://schemas.microsoft.com/office/drawing/2014/main" id="{3B2FC63D-F750-480D-AF49-C3CAD16568BF}"/>
              </a:ext>
            </a:extLst>
          </p:cNvPr>
          <p:cNvGrpSpPr/>
          <p:nvPr/>
        </p:nvGrpSpPr>
        <p:grpSpPr>
          <a:xfrm>
            <a:off x="2291325" y="3185504"/>
            <a:ext cx="7631576" cy="2298529"/>
            <a:chOff x="885283" y="2833668"/>
            <a:chExt cx="7821938" cy="2911794"/>
          </a:xfrm>
        </p:grpSpPr>
        <p:sp>
          <p:nvSpPr>
            <p:cNvPr id="10" name="文本框 9">
              <a:extLst>
                <a:ext uri="{FF2B5EF4-FFF2-40B4-BE49-F238E27FC236}">
                  <a16:creationId xmlns:a16="http://schemas.microsoft.com/office/drawing/2014/main" id="{1D2B0553-4F47-4B39-BEE1-6277B06F9F87}"/>
                </a:ext>
              </a:extLst>
            </p:cNvPr>
            <p:cNvSpPr txBox="1"/>
            <p:nvPr/>
          </p:nvSpPr>
          <p:spPr>
            <a:xfrm>
              <a:off x="1769243" y="2833668"/>
              <a:ext cx="2604223" cy="411439"/>
            </a:xfrm>
            <a:prstGeom prst="rect">
              <a:avLst/>
            </a:prstGeom>
            <a:solidFill>
              <a:srgbClr val="00A73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3217" tIns="23217" rIns="23217" bIns="23217" numCol="1" spcCol="28575" rtlCol="0" anchor="t">
              <a:spAutoFit/>
            </a:bodyPr>
            <a:lstStyle/>
            <a:p>
              <a:pPr algn="ctr"/>
              <a:r>
                <a:rPr lang="en-US" altLang="zh-CN" sz="1806" b="1" dirty="0">
                  <a:solidFill>
                    <a:schemeClr val="bg1"/>
                  </a:solidFill>
                  <a:latin typeface="Lantinghei SC Demibold" panose="02000000000000000000" pitchFamily="2" charset="-122"/>
                  <a:ea typeface="Lantinghei SC Demibold" panose="02000000000000000000" pitchFamily="2" charset="-122"/>
                  <a:cs typeface="微软雅黑"/>
                </a:rPr>
                <a:t>Knowledge Graph</a:t>
              </a:r>
              <a:endParaRPr lang="zh-CN" altLang="en-US" sz="1806" b="1" dirty="0">
                <a:solidFill>
                  <a:schemeClr val="bg1"/>
                </a:solidFill>
                <a:latin typeface="Lantinghei SC Demibold" panose="02000000000000000000" pitchFamily="2" charset="-122"/>
                <a:ea typeface="Lantinghei SC Demibold" panose="02000000000000000000" pitchFamily="2" charset="-122"/>
                <a:cs typeface="微软雅黑"/>
              </a:endParaRPr>
            </a:p>
          </p:txBody>
        </p:sp>
        <p:sp>
          <p:nvSpPr>
            <p:cNvPr id="11" name="文本框 10">
              <a:extLst>
                <a:ext uri="{FF2B5EF4-FFF2-40B4-BE49-F238E27FC236}">
                  <a16:creationId xmlns:a16="http://schemas.microsoft.com/office/drawing/2014/main" id="{519F3EE4-A169-4029-B862-A042515537FB}"/>
                </a:ext>
              </a:extLst>
            </p:cNvPr>
            <p:cNvSpPr txBox="1"/>
            <p:nvPr/>
          </p:nvSpPr>
          <p:spPr>
            <a:xfrm>
              <a:off x="885283" y="4282447"/>
              <a:ext cx="7821938" cy="14630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3217" tIns="23217" rIns="23217" bIns="23217" numCol="1" spcCol="28575" rtlCol="0" anchor="t">
              <a:spAutoFit/>
            </a:bodyPr>
            <a:lstStyle/>
            <a:p>
              <a:pPr algn="just"/>
              <a:r>
                <a:rPr lang="en-US" altLang="zh-CN" b="1" dirty="0"/>
                <a:t>Knowledge graph describes the real-world concepts, entities and their relationships in a structured way, expresses the information </a:t>
              </a:r>
              <a:r>
                <a:rPr lang="en-US" altLang="zh-CN" b="1" dirty="0">
                  <a:solidFill>
                    <a:srgbClr val="FF0000"/>
                  </a:solidFill>
                </a:rPr>
                <a:t>in the form much closer to the human cognition</a:t>
              </a:r>
              <a:r>
                <a:rPr lang="en-US" altLang="zh-CN" b="1" dirty="0"/>
                <a:t>, and provides a better ability to organize, manage and understand the massive information on Internet</a:t>
              </a:r>
              <a:endParaRPr lang="zh-CN" altLang="en-US" sz="1444" b="1" dirty="0">
                <a:solidFill>
                  <a:srgbClr val="44536B"/>
                </a:solidFill>
                <a:latin typeface="Lantinghei SC Demibold" panose="02000000000000000000" pitchFamily="2" charset="-122"/>
                <a:ea typeface="Lantinghei SC Demibold" panose="02000000000000000000" pitchFamily="2" charset="-122"/>
                <a:cs typeface="微软雅黑"/>
              </a:endParaRPr>
            </a:p>
          </p:txBody>
        </p:sp>
      </p:grpSp>
      <p:sp>
        <p:nvSpPr>
          <p:cNvPr id="12" name="矩形 11">
            <a:extLst>
              <a:ext uri="{FF2B5EF4-FFF2-40B4-BE49-F238E27FC236}">
                <a16:creationId xmlns:a16="http://schemas.microsoft.com/office/drawing/2014/main" id="{33732838-ED67-42EE-9D6C-1D3E02E8E563}"/>
              </a:ext>
            </a:extLst>
          </p:cNvPr>
          <p:cNvSpPr/>
          <p:nvPr/>
        </p:nvSpPr>
        <p:spPr>
          <a:xfrm>
            <a:off x="6240099" y="2163914"/>
            <a:ext cx="3864584" cy="369332"/>
          </a:xfrm>
          <a:prstGeom prst="rect">
            <a:avLst/>
          </a:prstGeom>
        </p:spPr>
        <p:txBody>
          <a:bodyPr wrap="none">
            <a:spAutoFit/>
          </a:bodyPr>
          <a:lstStyle/>
          <a:p>
            <a:r>
              <a:rPr lang="en-US" altLang="zh-CN" dirty="0">
                <a:latin typeface="Calibri" panose="020F0502020204030204" pitchFamily="34" charset="0"/>
                <a:ea typeface="华文楷体" pitchFamily="2" charset="-122"/>
                <a:cs typeface="Calibri" panose="020F0502020204030204" pitchFamily="34" charset="0"/>
              </a:rPr>
              <a:t>--Prof. Bo Zhang’s</a:t>
            </a:r>
            <a:r>
              <a:rPr lang="zh-CN" altLang="en-US" dirty="0">
                <a:latin typeface="Calibri" panose="020F0502020204030204" pitchFamily="34" charset="0"/>
                <a:ea typeface="华文楷体" pitchFamily="2" charset="-122"/>
                <a:cs typeface="Calibri" panose="020F0502020204030204" pitchFamily="34" charset="0"/>
              </a:rPr>
              <a:t> </a:t>
            </a:r>
            <a:r>
              <a:rPr lang="en-US" altLang="zh-CN" dirty="0">
                <a:latin typeface="Calibri" panose="020F0502020204030204" pitchFamily="34" charset="0"/>
                <a:ea typeface="华文楷体" pitchFamily="2" charset="-122"/>
                <a:cs typeface="Calibri" panose="020F0502020204030204" pitchFamily="34" charset="0"/>
              </a:rPr>
              <a:t>report @ CCF</a:t>
            </a:r>
            <a:r>
              <a:rPr lang="zh-CN" altLang="en-US" dirty="0">
                <a:latin typeface="Calibri" panose="020F0502020204030204" pitchFamily="34" charset="0"/>
                <a:ea typeface="华文楷体" pitchFamily="2" charset="-122"/>
                <a:cs typeface="Calibri" panose="020F0502020204030204" pitchFamily="34" charset="0"/>
              </a:rPr>
              <a:t> </a:t>
            </a:r>
            <a:r>
              <a:rPr lang="en-US" altLang="zh-CN" dirty="0">
                <a:latin typeface="Calibri" panose="020F0502020204030204" pitchFamily="34" charset="0"/>
                <a:ea typeface="华文楷体" pitchFamily="2" charset="-122"/>
                <a:cs typeface="Calibri" panose="020F0502020204030204" pitchFamily="34" charset="0"/>
              </a:rPr>
              <a:t>YOCSEF</a:t>
            </a:r>
            <a:endParaRPr lang="zh-CN" altLang="en-US" dirty="0">
              <a:latin typeface="Calibri" panose="020F0502020204030204" pitchFamily="34" charset="0"/>
              <a:ea typeface="华文楷体" pitchFamily="2" charset="-122"/>
              <a:cs typeface="Calibri" panose="020F0502020204030204" pitchFamily="34" charset="0"/>
            </a:endParaRPr>
          </a:p>
        </p:txBody>
      </p:sp>
    </p:spTree>
    <p:extLst>
      <p:ext uri="{BB962C8B-B14F-4D97-AF65-F5344CB8AC3E}">
        <p14:creationId xmlns:p14="http://schemas.microsoft.com/office/powerpoint/2010/main" val="340621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52FD80-E420-4AF4-8263-36C0991AE29D}"/>
              </a:ext>
            </a:extLst>
          </p:cNvPr>
          <p:cNvSpPr>
            <a:spLocks noGrp="1"/>
          </p:cNvSpPr>
          <p:nvPr>
            <p:ph type="title"/>
          </p:nvPr>
        </p:nvSpPr>
        <p:spPr>
          <a:xfrm>
            <a:off x="1981200" y="336927"/>
            <a:ext cx="8229600" cy="922114"/>
          </a:xfrm>
        </p:spPr>
        <p:txBody>
          <a:bodyPr/>
          <a:lstStyle/>
          <a:p>
            <a:r>
              <a:rPr lang="en-US" altLang="zh-CN" sz="3200" dirty="0">
                <a:latin typeface="+mj-lt"/>
                <a:ea typeface="+mj-ea"/>
              </a:rPr>
              <a:t>Knowledge-Driven and Data-Driven</a:t>
            </a:r>
            <a:endParaRPr lang="zh-CN" altLang="en-US" sz="3200" dirty="0">
              <a:latin typeface="+mj-lt"/>
              <a:ea typeface="+mj-ea"/>
            </a:endParaRPr>
          </a:p>
        </p:txBody>
      </p:sp>
      <p:cxnSp>
        <p:nvCxnSpPr>
          <p:cNvPr id="4" name="直接箭头连接符 85">
            <a:extLst>
              <a:ext uri="{FF2B5EF4-FFF2-40B4-BE49-F238E27FC236}">
                <a16:creationId xmlns:a16="http://schemas.microsoft.com/office/drawing/2014/main" id="{C69B9DA4-CFD2-46BA-AA1F-43F613516AE1}"/>
              </a:ext>
            </a:extLst>
          </p:cNvPr>
          <p:cNvCxnSpPr>
            <a:cxnSpLocks noChangeShapeType="1"/>
          </p:cNvCxnSpPr>
          <p:nvPr/>
        </p:nvCxnSpPr>
        <p:spPr bwMode="auto">
          <a:xfrm flipV="1">
            <a:off x="2480481" y="1941755"/>
            <a:ext cx="0" cy="3376014"/>
          </a:xfrm>
          <a:prstGeom prst="straightConnector1">
            <a:avLst/>
          </a:prstGeom>
          <a:noFill/>
          <a:ln w="19050">
            <a:solidFill>
              <a:srgbClr val="44536B"/>
            </a:solidFill>
            <a:round/>
            <a:headEnd/>
            <a:tailEnd type="arrow" w="med" len="lg"/>
          </a:ln>
          <a:extLst>
            <a:ext uri="{909E8E84-426E-40dd-AFC4-6F175D3DCCD1}">
              <a14:hiddenFill xmlns="" xmlns:a14="http://schemas.microsoft.com/office/drawing/2010/main">
                <a:noFill/>
              </a14:hiddenFill>
            </a:ext>
          </a:extLst>
        </p:spPr>
      </p:cxnSp>
      <p:cxnSp>
        <p:nvCxnSpPr>
          <p:cNvPr id="5" name="直接箭头连接符 86">
            <a:extLst>
              <a:ext uri="{FF2B5EF4-FFF2-40B4-BE49-F238E27FC236}">
                <a16:creationId xmlns:a16="http://schemas.microsoft.com/office/drawing/2014/main" id="{1B4114EC-4B41-4FD2-AD7D-C5F66157EA8C}"/>
              </a:ext>
            </a:extLst>
          </p:cNvPr>
          <p:cNvCxnSpPr>
            <a:cxnSpLocks noChangeShapeType="1"/>
          </p:cNvCxnSpPr>
          <p:nvPr/>
        </p:nvCxnSpPr>
        <p:spPr bwMode="auto">
          <a:xfrm flipV="1">
            <a:off x="2474406" y="5317769"/>
            <a:ext cx="7407918" cy="9440"/>
          </a:xfrm>
          <a:prstGeom prst="straightConnector1">
            <a:avLst/>
          </a:prstGeom>
          <a:noFill/>
          <a:ln w="19050">
            <a:solidFill>
              <a:srgbClr val="44536B"/>
            </a:solidFill>
            <a:round/>
            <a:headEnd/>
            <a:tailEnd type="arrow" w="med" len="lg"/>
          </a:ln>
          <a:extLst>
            <a:ext uri="{909E8E84-426E-40dd-AFC4-6F175D3DCCD1}">
              <a14:hiddenFill xmlns="" xmlns:a14="http://schemas.microsoft.com/office/drawing/2010/main">
                <a:noFill/>
              </a14:hiddenFill>
            </a:ext>
          </a:extLst>
        </p:spPr>
      </p:cxnSp>
      <p:sp>
        <p:nvSpPr>
          <p:cNvPr id="6" name="内容占位符 2">
            <a:extLst>
              <a:ext uri="{FF2B5EF4-FFF2-40B4-BE49-F238E27FC236}">
                <a16:creationId xmlns:a16="http://schemas.microsoft.com/office/drawing/2014/main" id="{FB2D1D1C-7A62-4C18-818D-E2A593B9F4DE}"/>
              </a:ext>
            </a:extLst>
          </p:cNvPr>
          <p:cNvSpPr txBox="1">
            <a:spLocks/>
          </p:cNvSpPr>
          <p:nvPr/>
        </p:nvSpPr>
        <p:spPr bwMode="auto">
          <a:xfrm>
            <a:off x="2743349" y="5438387"/>
            <a:ext cx="796397" cy="2633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0348" tIns="35174" rIns="70348" bIns="35174"/>
          <a:lstStyle>
            <a:lvl1pPr marL="342900" indent="-342900">
              <a:defRPr kumimoji="1" sz="2400">
                <a:solidFill>
                  <a:schemeClr val="tx1"/>
                </a:solidFill>
                <a:latin typeface="Arial" charset="0"/>
                <a:ea typeface="宋体" charset="0"/>
                <a:cs typeface="宋体" charset="0"/>
              </a:defRPr>
            </a:lvl1pPr>
            <a:lvl2pPr marL="342900" indent="-342900">
              <a:defRPr kumimoji="1" sz="2400">
                <a:solidFill>
                  <a:schemeClr val="tx1"/>
                </a:solidFill>
                <a:latin typeface="Arial" charset="0"/>
                <a:ea typeface="宋体" charset="0"/>
              </a:defRPr>
            </a:lvl2pPr>
            <a:lvl3pPr marL="903288" indent="-268288">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eaLnBrk="0" fontAlgn="base" hangingPunct="0">
              <a:spcBef>
                <a:spcPct val="0"/>
              </a:spcBef>
              <a:spcAft>
                <a:spcPct val="0"/>
              </a:spcAft>
              <a:defRPr kumimoji="1" sz="2400">
                <a:solidFill>
                  <a:schemeClr val="tx1"/>
                </a:solidFill>
                <a:latin typeface="Arial" charset="0"/>
                <a:ea typeface="宋体" charset="0"/>
              </a:defRPr>
            </a:lvl6pPr>
            <a:lvl7pPr marL="2971800" indent="-228600" eaLnBrk="0" fontAlgn="base" hangingPunct="0">
              <a:spcBef>
                <a:spcPct val="0"/>
              </a:spcBef>
              <a:spcAft>
                <a:spcPct val="0"/>
              </a:spcAft>
              <a:defRPr kumimoji="1" sz="2400">
                <a:solidFill>
                  <a:schemeClr val="tx1"/>
                </a:solidFill>
                <a:latin typeface="Arial" charset="0"/>
                <a:ea typeface="宋体" charset="0"/>
              </a:defRPr>
            </a:lvl7pPr>
            <a:lvl8pPr marL="3429000" indent="-228600" eaLnBrk="0" fontAlgn="base" hangingPunct="0">
              <a:spcBef>
                <a:spcPct val="0"/>
              </a:spcBef>
              <a:spcAft>
                <a:spcPct val="0"/>
              </a:spcAft>
              <a:defRPr kumimoji="1" sz="2400">
                <a:solidFill>
                  <a:schemeClr val="tx1"/>
                </a:solidFill>
                <a:latin typeface="Arial" charset="0"/>
                <a:ea typeface="宋体" charset="0"/>
              </a:defRPr>
            </a:lvl8pPr>
            <a:lvl9pPr marL="3886200" indent="-228600" eaLnBrk="0" fontAlgn="base" hangingPunct="0">
              <a:spcBef>
                <a:spcPct val="0"/>
              </a:spcBef>
              <a:spcAft>
                <a:spcPct val="0"/>
              </a:spcAft>
              <a:defRPr kumimoji="1" sz="2400">
                <a:solidFill>
                  <a:schemeClr val="tx1"/>
                </a:solidFill>
                <a:latin typeface="Arial" charset="0"/>
                <a:ea typeface="宋体" charset="0"/>
              </a:defRPr>
            </a:lvl9pPr>
          </a:lstStyle>
          <a:p>
            <a:pPr algn="ctr" hangingPunct="0">
              <a:spcBef>
                <a:spcPct val="20000"/>
              </a:spcBef>
              <a:buClr>
                <a:srgbClr val="CC0000"/>
              </a:buClr>
              <a:buSzPct val="60000"/>
              <a:defRPr/>
            </a:pPr>
            <a:r>
              <a:rPr kumimoji="0" lang="en-US" altLang="zh-CN"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rPr>
              <a:t>1960</a:t>
            </a:r>
            <a:endParaRPr kumimoji="0" lang="zh-CN" altLang="en-US"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endParaRPr>
          </a:p>
        </p:txBody>
      </p:sp>
      <p:sp>
        <p:nvSpPr>
          <p:cNvPr id="7" name="内容占位符 2">
            <a:extLst>
              <a:ext uri="{FF2B5EF4-FFF2-40B4-BE49-F238E27FC236}">
                <a16:creationId xmlns:a16="http://schemas.microsoft.com/office/drawing/2014/main" id="{DDF31418-BA7D-4626-9D92-CC2CF1E1E1D5}"/>
              </a:ext>
            </a:extLst>
          </p:cNvPr>
          <p:cNvSpPr txBox="1">
            <a:spLocks/>
          </p:cNvSpPr>
          <p:nvPr/>
        </p:nvSpPr>
        <p:spPr bwMode="auto">
          <a:xfrm>
            <a:off x="4087308" y="5438387"/>
            <a:ext cx="796397" cy="2633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0348" tIns="35174" rIns="70348" bIns="35174"/>
          <a:lstStyle>
            <a:lvl1pPr marL="342900" indent="-342900">
              <a:defRPr kumimoji="1" sz="2400">
                <a:solidFill>
                  <a:schemeClr val="tx1"/>
                </a:solidFill>
                <a:latin typeface="Arial" charset="0"/>
                <a:ea typeface="宋体" charset="0"/>
                <a:cs typeface="宋体" charset="0"/>
              </a:defRPr>
            </a:lvl1pPr>
            <a:lvl2pPr marL="342900" indent="-342900">
              <a:defRPr kumimoji="1" sz="2400">
                <a:solidFill>
                  <a:schemeClr val="tx1"/>
                </a:solidFill>
                <a:latin typeface="Arial" charset="0"/>
                <a:ea typeface="宋体" charset="0"/>
              </a:defRPr>
            </a:lvl2pPr>
            <a:lvl3pPr marL="903288" indent="-268288">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eaLnBrk="0" fontAlgn="base" hangingPunct="0">
              <a:spcBef>
                <a:spcPct val="0"/>
              </a:spcBef>
              <a:spcAft>
                <a:spcPct val="0"/>
              </a:spcAft>
              <a:defRPr kumimoji="1" sz="2400">
                <a:solidFill>
                  <a:schemeClr val="tx1"/>
                </a:solidFill>
                <a:latin typeface="Arial" charset="0"/>
                <a:ea typeface="宋体" charset="0"/>
              </a:defRPr>
            </a:lvl6pPr>
            <a:lvl7pPr marL="2971800" indent="-228600" eaLnBrk="0" fontAlgn="base" hangingPunct="0">
              <a:spcBef>
                <a:spcPct val="0"/>
              </a:spcBef>
              <a:spcAft>
                <a:spcPct val="0"/>
              </a:spcAft>
              <a:defRPr kumimoji="1" sz="2400">
                <a:solidFill>
                  <a:schemeClr val="tx1"/>
                </a:solidFill>
                <a:latin typeface="Arial" charset="0"/>
                <a:ea typeface="宋体" charset="0"/>
              </a:defRPr>
            </a:lvl7pPr>
            <a:lvl8pPr marL="3429000" indent="-228600" eaLnBrk="0" fontAlgn="base" hangingPunct="0">
              <a:spcBef>
                <a:spcPct val="0"/>
              </a:spcBef>
              <a:spcAft>
                <a:spcPct val="0"/>
              </a:spcAft>
              <a:defRPr kumimoji="1" sz="2400">
                <a:solidFill>
                  <a:schemeClr val="tx1"/>
                </a:solidFill>
                <a:latin typeface="Arial" charset="0"/>
                <a:ea typeface="宋体" charset="0"/>
              </a:defRPr>
            </a:lvl8pPr>
            <a:lvl9pPr marL="3886200" indent="-228600" eaLnBrk="0" fontAlgn="base" hangingPunct="0">
              <a:spcBef>
                <a:spcPct val="0"/>
              </a:spcBef>
              <a:spcAft>
                <a:spcPct val="0"/>
              </a:spcAft>
              <a:defRPr kumimoji="1" sz="2400">
                <a:solidFill>
                  <a:schemeClr val="tx1"/>
                </a:solidFill>
                <a:latin typeface="Arial" charset="0"/>
                <a:ea typeface="宋体" charset="0"/>
              </a:defRPr>
            </a:lvl9pPr>
          </a:lstStyle>
          <a:p>
            <a:pPr algn="ctr" hangingPunct="0">
              <a:spcBef>
                <a:spcPct val="20000"/>
              </a:spcBef>
              <a:buClr>
                <a:srgbClr val="CC0000"/>
              </a:buClr>
              <a:buSzPct val="60000"/>
              <a:defRPr/>
            </a:pPr>
            <a:r>
              <a:rPr kumimoji="0" lang="en-US" altLang="zh-CN"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rPr>
              <a:t>1970</a:t>
            </a:r>
            <a:endParaRPr kumimoji="0" lang="zh-CN" altLang="en-US"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endParaRPr>
          </a:p>
        </p:txBody>
      </p:sp>
      <p:sp>
        <p:nvSpPr>
          <p:cNvPr id="8" name="内容占位符 2">
            <a:extLst>
              <a:ext uri="{FF2B5EF4-FFF2-40B4-BE49-F238E27FC236}">
                <a16:creationId xmlns:a16="http://schemas.microsoft.com/office/drawing/2014/main" id="{5400FD74-AF38-4AE6-BB96-3ED252FB3132}"/>
              </a:ext>
            </a:extLst>
          </p:cNvPr>
          <p:cNvSpPr txBox="1">
            <a:spLocks/>
          </p:cNvSpPr>
          <p:nvPr/>
        </p:nvSpPr>
        <p:spPr bwMode="auto">
          <a:xfrm>
            <a:off x="5329300" y="5438387"/>
            <a:ext cx="796397" cy="2633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0348" tIns="35174" rIns="70348" bIns="35174"/>
          <a:lstStyle>
            <a:lvl1pPr marL="342900" indent="-342900">
              <a:defRPr kumimoji="1" sz="2400">
                <a:solidFill>
                  <a:schemeClr val="tx1"/>
                </a:solidFill>
                <a:latin typeface="Arial" charset="0"/>
                <a:ea typeface="宋体" charset="0"/>
                <a:cs typeface="宋体" charset="0"/>
              </a:defRPr>
            </a:lvl1pPr>
            <a:lvl2pPr marL="342900" indent="-342900">
              <a:defRPr kumimoji="1" sz="2400">
                <a:solidFill>
                  <a:schemeClr val="tx1"/>
                </a:solidFill>
                <a:latin typeface="Arial" charset="0"/>
                <a:ea typeface="宋体" charset="0"/>
              </a:defRPr>
            </a:lvl2pPr>
            <a:lvl3pPr marL="903288" indent="-268288">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eaLnBrk="0" fontAlgn="base" hangingPunct="0">
              <a:spcBef>
                <a:spcPct val="0"/>
              </a:spcBef>
              <a:spcAft>
                <a:spcPct val="0"/>
              </a:spcAft>
              <a:defRPr kumimoji="1" sz="2400">
                <a:solidFill>
                  <a:schemeClr val="tx1"/>
                </a:solidFill>
                <a:latin typeface="Arial" charset="0"/>
                <a:ea typeface="宋体" charset="0"/>
              </a:defRPr>
            </a:lvl6pPr>
            <a:lvl7pPr marL="2971800" indent="-228600" eaLnBrk="0" fontAlgn="base" hangingPunct="0">
              <a:spcBef>
                <a:spcPct val="0"/>
              </a:spcBef>
              <a:spcAft>
                <a:spcPct val="0"/>
              </a:spcAft>
              <a:defRPr kumimoji="1" sz="2400">
                <a:solidFill>
                  <a:schemeClr val="tx1"/>
                </a:solidFill>
                <a:latin typeface="Arial" charset="0"/>
                <a:ea typeface="宋体" charset="0"/>
              </a:defRPr>
            </a:lvl7pPr>
            <a:lvl8pPr marL="3429000" indent="-228600" eaLnBrk="0" fontAlgn="base" hangingPunct="0">
              <a:spcBef>
                <a:spcPct val="0"/>
              </a:spcBef>
              <a:spcAft>
                <a:spcPct val="0"/>
              </a:spcAft>
              <a:defRPr kumimoji="1" sz="2400">
                <a:solidFill>
                  <a:schemeClr val="tx1"/>
                </a:solidFill>
                <a:latin typeface="Arial" charset="0"/>
                <a:ea typeface="宋体" charset="0"/>
              </a:defRPr>
            </a:lvl8pPr>
            <a:lvl9pPr marL="3886200" indent="-228600" eaLnBrk="0" fontAlgn="base" hangingPunct="0">
              <a:spcBef>
                <a:spcPct val="0"/>
              </a:spcBef>
              <a:spcAft>
                <a:spcPct val="0"/>
              </a:spcAft>
              <a:defRPr kumimoji="1" sz="2400">
                <a:solidFill>
                  <a:schemeClr val="tx1"/>
                </a:solidFill>
                <a:latin typeface="Arial" charset="0"/>
                <a:ea typeface="宋体" charset="0"/>
              </a:defRPr>
            </a:lvl9pPr>
          </a:lstStyle>
          <a:p>
            <a:pPr algn="ctr" hangingPunct="0">
              <a:spcBef>
                <a:spcPct val="20000"/>
              </a:spcBef>
              <a:buClr>
                <a:srgbClr val="CC0000"/>
              </a:buClr>
              <a:buSzPct val="60000"/>
              <a:defRPr/>
            </a:pPr>
            <a:r>
              <a:rPr kumimoji="0" lang="en-US" altLang="zh-CN"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rPr>
              <a:t>1990</a:t>
            </a:r>
            <a:endParaRPr kumimoji="0" lang="zh-CN" altLang="en-US"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endParaRPr>
          </a:p>
        </p:txBody>
      </p:sp>
      <p:sp>
        <p:nvSpPr>
          <p:cNvPr id="9" name="内容占位符 2">
            <a:extLst>
              <a:ext uri="{FF2B5EF4-FFF2-40B4-BE49-F238E27FC236}">
                <a16:creationId xmlns:a16="http://schemas.microsoft.com/office/drawing/2014/main" id="{0C738D83-77F6-434A-A04E-72F4D5AE011C}"/>
              </a:ext>
            </a:extLst>
          </p:cNvPr>
          <p:cNvSpPr txBox="1">
            <a:spLocks/>
          </p:cNvSpPr>
          <p:nvPr/>
        </p:nvSpPr>
        <p:spPr bwMode="auto">
          <a:xfrm>
            <a:off x="6680080" y="5438387"/>
            <a:ext cx="797719" cy="2633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0348" tIns="35174" rIns="70348" bIns="35174"/>
          <a:lstStyle>
            <a:lvl1pPr marL="342900" indent="-342900">
              <a:defRPr kumimoji="1" sz="2400">
                <a:solidFill>
                  <a:schemeClr val="tx1"/>
                </a:solidFill>
                <a:latin typeface="Arial" charset="0"/>
                <a:ea typeface="宋体" charset="0"/>
                <a:cs typeface="宋体" charset="0"/>
              </a:defRPr>
            </a:lvl1pPr>
            <a:lvl2pPr marL="342900" indent="-342900">
              <a:defRPr kumimoji="1" sz="2400">
                <a:solidFill>
                  <a:schemeClr val="tx1"/>
                </a:solidFill>
                <a:latin typeface="Arial" charset="0"/>
                <a:ea typeface="宋体" charset="0"/>
              </a:defRPr>
            </a:lvl2pPr>
            <a:lvl3pPr marL="903288" indent="-268288">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eaLnBrk="0" fontAlgn="base" hangingPunct="0">
              <a:spcBef>
                <a:spcPct val="0"/>
              </a:spcBef>
              <a:spcAft>
                <a:spcPct val="0"/>
              </a:spcAft>
              <a:defRPr kumimoji="1" sz="2400">
                <a:solidFill>
                  <a:schemeClr val="tx1"/>
                </a:solidFill>
                <a:latin typeface="Arial" charset="0"/>
                <a:ea typeface="宋体" charset="0"/>
              </a:defRPr>
            </a:lvl6pPr>
            <a:lvl7pPr marL="2971800" indent="-228600" eaLnBrk="0" fontAlgn="base" hangingPunct="0">
              <a:spcBef>
                <a:spcPct val="0"/>
              </a:spcBef>
              <a:spcAft>
                <a:spcPct val="0"/>
              </a:spcAft>
              <a:defRPr kumimoji="1" sz="2400">
                <a:solidFill>
                  <a:schemeClr val="tx1"/>
                </a:solidFill>
                <a:latin typeface="Arial" charset="0"/>
                <a:ea typeface="宋体" charset="0"/>
              </a:defRPr>
            </a:lvl7pPr>
            <a:lvl8pPr marL="3429000" indent="-228600" eaLnBrk="0" fontAlgn="base" hangingPunct="0">
              <a:spcBef>
                <a:spcPct val="0"/>
              </a:spcBef>
              <a:spcAft>
                <a:spcPct val="0"/>
              </a:spcAft>
              <a:defRPr kumimoji="1" sz="2400">
                <a:solidFill>
                  <a:schemeClr val="tx1"/>
                </a:solidFill>
                <a:latin typeface="Arial" charset="0"/>
                <a:ea typeface="宋体" charset="0"/>
              </a:defRPr>
            </a:lvl8pPr>
            <a:lvl9pPr marL="3886200" indent="-228600" eaLnBrk="0" fontAlgn="base" hangingPunct="0">
              <a:spcBef>
                <a:spcPct val="0"/>
              </a:spcBef>
              <a:spcAft>
                <a:spcPct val="0"/>
              </a:spcAft>
              <a:defRPr kumimoji="1" sz="2400">
                <a:solidFill>
                  <a:schemeClr val="tx1"/>
                </a:solidFill>
                <a:latin typeface="Arial" charset="0"/>
                <a:ea typeface="宋体" charset="0"/>
              </a:defRPr>
            </a:lvl9pPr>
          </a:lstStyle>
          <a:p>
            <a:pPr algn="ctr" hangingPunct="0">
              <a:spcBef>
                <a:spcPct val="20000"/>
              </a:spcBef>
              <a:buClr>
                <a:srgbClr val="CC0000"/>
              </a:buClr>
              <a:buSzPct val="60000"/>
              <a:defRPr/>
            </a:pPr>
            <a:r>
              <a:rPr kumimoji="0" lang="en-US" altLang="zh-CN"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rPr>
              <a:t>2000</a:t>
            </a:r>
            <a:endParaRPr kumimoji="0" lang="zh-CN" altLang="en-US"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endParaRPr>
          </a:p>
        </p:txBody>
      </p:sp>
      <p:sp>
        <p:nvSpPr>
          <p:cNvPr id="10" name="内容占位符 2">
            <a:extLst>
              <a:ext uri="{FF2B5EF4-FFF2-40B4-BE49-F238E27FC236}">
                <a16:creationId xmlns:a16="http://schemas.microsoft.com/office/drawing/2014/main" id="{73CA67FC-4F99-4059-9666-274383D4F068}"/>
              </a:ext>
            </a:extLst>
          </p:cNvPr>
          <p:cNvSpPr txBox="1">
            <a:spLocks/>
          </p:cNvSpPr>
          <p:nvPr/>
        </p:nvSpPr>
        <p:spPr bwMode="auto">
          <a:xfrm>
            <a:off x="7806666" y="5428715"/>
            <a:ext cx="796397" cy="2622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70348" tIns="35174" rIns="70348" bIns="35174"/>
          <a:lstStyle>
            <a:lvl1pPr marL="342900" indent="-342900">
              <a:defRPr kumimoji="1" sz="2400">
                <a:solidFill>
                  <a:schemeClr val="tx1"/>
                </a:solidFill>
                <a:latin typeface="Arial" charset="0"/>
                <a:ea typeface="宋体" charset="0"/>
                <a:cs typeface="宋体" charset="0"/>
              </a:defRPr>
            </a:lvl1pPr>
            <a:lvl2pPr marL="342900" indent="-342900">
              <a:defRPr kumimoji="1" sz="2400">
                <a:solidFill>
                  <a:schemeClr val="tx1"/>
                </a:solidFill>
                <a:latin typeface="Arial" charset="0"/>
                <a:ea typeface="宋体" charset="0"/>
              </a:defRPr>
            </a:lvl2pPr>
            <a:lvl3pPr marL="903288" indent="-268288">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eaLnBrk="0" fontAlgn="base" hangingPunct="0">
              <a:spcBef>
                <a:spcPct val="0"/>
              </a:spcBef>
              <a:spcAft>
                <a:spcPct val="0"/>
              </a:spcAft>
              <a:defRPr kumimoji="1" sz="2400">
                <a:solidFill>
                  <a:schemeClr val="tx1"/>
                </a:solidFill>
                <a:latin typeface="Arial" charset="0"/>
                <a:ea typeface="宋体" charset="0"/>
              </a:defRPr>
            </a:lvl6pPr>
            <a:lvl7pPr marL="2971800" indent="-228600" eaLnBrk="0" fontAlgn="base" hangingPunct="0">
              <a:spcBef>
                <a:spcPct val="0"/>
              </a:spcBef>
              <a:spcAft>
                <a:spcPct val="0"/>
              </a:spcAft>
              <a:defRPr kumimoji="1" sz="2400">
                <a:solidFill>
                  <a:schemeClr val="tx1"/>
                </a:solidFill>
                <a:latin typeface="Arial" charset="0"/>
                <a:ea typeface="宋体" charset="0"/>
              </a:defRPr>
            </a:lvl7pPr>
            <a:lvl8pPr marL="3429000" indent="-228600" eaLnBrk="0" fontAlgn="base" hangingPunct="0">
              <a:spcBef>
                <a:spcPct val="0"/>
              </a:spcBef>
              <a:spcAft>
                <a:spcPct val="0"/>
              </a:spcAft>
              <a:defRPr kumimoji="1" sz="2400">
                <a:solidFill>
                  <a:schemeClr val="tx1"/>
                </a:solidFill>
                <a:latin typeface="Arial" charset="0"/>
                <a:ea typeface="宋体" charset="0"/>
              </a:defRPr>
            </a:lvl8pPr>
            <a:lvl9pPr marL="3886200" indent="-228600" eaLnBrk="0" fontAlgn="base" hangingPunct="0">
              <a:spcBef>
                <a:spcPct val="0"/>
              </a:spcBef>
              <a:spcAft>
                <a:spcPct val="0"/>
              </a:spcAft>
              <a:defRPr kumimoji="1" sz="2400">
                <a:solidFill>
                  <a:schemeClr val="tx1"/>
                </a:solidFill>
                <a:latin typeface="Arial" charset="0"/>
                <a:ea typeface="宋体" charset="0"/>
              </a:defRPr>
            </a:lvl9pPr>
          </a:lstStyle>
          <a:p>
            <a:pPr algn="ctr" hangingPunct="0">
              <a:spcBef>
                <a:spcPct val="20000"/>
              </a:spcBef>
              <a:buClr>
                <a:srgbClr val="CC0000"/>
              </a:buClr>
              <a:buSzPct val="60000"/>
              <a:defRPr/>
            </a:pPr>
            <a:r>
              <a:rPr kumimoji="0" lang="en-US" altLang="zh-CN"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rPr>
              <a:t>Current</a:t>
            </a:r>
            <a:endParaRPr kumimoji="0" lang="zh-CN" altLang="en-US" sz="1354"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a:endParaRPr>
          </a:p>
        </p:txBody>
      </p:sp>
      <p:grpSp>
        <p:nvGrpSpPr>
          <p:cNvPr id="11" name="组合 92">
            <a:extLst>
              <a:ext uri="{FF2B5EF4-FFF2-40B4-BE49-F238E27FC236}">
                <a16:creationId xmlns:a16="http://schemas.microsoft.com/office/drawing/2014/main" id="{400A6FBA-D7DA-4694-A9A5-E06D73831074}"/>
              </a:ext>
            </a:extLst>
          </p:cNvPr>
          <p:cNvGrpSpPr>
            <a:grpSpLocks/>
          </p:cNvGrpSpPr>
          <p:nvPr/>
        </p:nvGrpSpPr>
        <p:grpSpPr bwMode="auto">
          <a:xfrm>
            <a:off x="3141546" y="2342884"/>
            <a:ext cx="4587447" cy="2888820"/>
            <a:chOff x="1187395" y="1650840"/>
            <a:chExt cx="6775607" cy="4266291"/>
          </a:xfrm>
        </p:grpSpPr>
        <p:sp>
          <p:nvSpPr>
            <p:cNvPr id="12" name="任意多边形 93">
              <a:extLst>
                <a:ext uri="{FF2B5EF4-FFF2-40B4-BE49-F238E27FC236}">
                  <a16:creationId xmlns:a16="http://schemas.microsoft.com/office/drawing/2014/main" id="{EBED1A08-8B21-4D0C-825A-61DDBBBF7BBC}"/>
                </a:ext>
              </a:extLst>
            </p:cNvPr>
            <p:cNvSpPr/>
            <p:nvPr/>
          </p:nvSpPr>
          <p:spPr>
            <a:xfrm>
              <a:off x="1645568" y="2475084"/>
              <a:ext cx="6317433" cy="3177065"/>
            </a:xfrm>
            <a:custGeom>
              <a:avLst/>
              <a:gdLst>
                <a:gd name="connsiteX0" fmla="*/ 0 w 6303819"/>
                <a:gd name="connsiteY0" fmla="*/ 2923310 h 2923310"/>
                <a:gd name="connsiteX1" fmla="*/ 1745673 w 6303819"/>
                <a:gd name="connsiteY1" fmla="*/ 2549237 h 2923310"/>
                <a:gd name="connsiteX2" fmla="*/ 2216728 w 6303819"/>
                <a:gd name="connsiteY2" fmla="*/ 1620982 h 2923310"/>
                <a:gd name="connsiteX3" fmla="*/ 4170219 w 6303819"/>
                <a:gd name="connsiteY3" fmla="*/ 1149928 h 2923310"/>
                <a:gd name="connsiteX4" fmla="*/ 4682837 w 6303819"/>
                <a:gd name="connsiteY4" fmla="*/ 623455 h 2923310"/>
                <a:gd name="connsiteX5" fmla="*/ 5375564 w 6303819"/>
                <a:gd name="connsiteY5" fmla="*/ 387928 h 2923310"/>
                <a:gd name="connsiteX6" fmla="*/ 5624946 w 6303819"/>
                <a:gd name="connsiteY6" fmla="*/ 96982 h 2923310"/>
                <a:gd name="connsiteX7" fmla="*/ 6303819 w 6303819"/>
                <a:gd name="connsiteY7" fmla="*/ 0 h 2923310"/>
                <a:gd name="connsiteX0" fmla="*/ 0 w 6249147"/>
                <a:gd name="connsiteY0" fmla="*/ 2887208 h 2887208"/>
                <a:gd name="connsiteX1" fmla="*/ 1745673 w 6249147"/>
                <a:gd name="connsiteY1" fmla="*/ 2513135 h 2887208"/>
                <a:gd name="connsiteX2" fmla="*/ 2216728 w 6249147"/>
                <a:gd name="connsiteY2" fmla="*/ 1584880 h 2887208"/>
                <a:gd name="connsiteX3" fmla="*/ 4170219 w 6249147"/>
                <a:gd name="connsiteY3" fmla="*/ 1113826 h 2887208"/>
                <a:gd name="connsiteX4" fmla="*/ 4682837 w 6249147"/>
                <a:gd name="connsiteY4" fmla="*/ 587353 h 2887208"/>
                <a:gd name="connsiteX5" fmla="*/ 5375564 w 6249147"/>
                <a:gd name="connsiteY5" fmla="*/ 351826 h 2887208"/>
                <a:gd name="connsiteX6" fmla="*/ 5624946 w 6249147"/>
                <a:gd name="connsiteY6" fmla="*/ 60880 h 2887208"/>
                <a:gd name="connsiteX7" fmla="*/ 6249147 w 6249147"/>
                <a:gd name="connsiteY7" fmla="*/ 0 h 288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49147" h="2887208">
                  <a:moveTo>
                    <a:pt x="0" y="2887208"/>
                  </a:moveTo>
                  <a:cubicBezTo>
                    <a:pt x="688109" y="2808699"/>
                    <a:pt x="1376219" y="2730190"/>
                    <a:pt x="1745673" y="2513135"/>
                  </a:cubicBezTo>
                  <a:cubicBezTo>
                    <a:pt x="2115127" y="2296080"/>
                    <a:pt x="1812637" y="1818098"/>
                    <a:pt x="2216728" y="1584880"/>
                  </a:cubicBezTo>
                  <a:cubicBezTo>
                    <a:pt x="2620819" y="1351662"/>
                    <a:pt x="3759201" y="1280080"/>
                    <a:pt x="4170219" y="1113826"/>
                  </a:cubicBezTo>
                  <a:cubicBezTo>
                    <a:pt x="4581237" y="947572"/>
                    <a:pt x="4481946" y="714353"/>
                    <a:pt x="4682837" y="587353"/>
                  </a:cubicBezTo>
                  <a:cubicBezTo>
                    <a:pt x="4883728" y="460353"/>
                    <a:pt x="5218546" y="439571"/>
                    <a:pt x="5375564" y="351826"/>
                  </a:cubicBezTo>
                  <a:cubicBezTo>
                    <a:pt x="5532582" y="264080"/>
                    <a:pt x="5470237" y="125535"/>
                    <a:pt x="5624946" y="60880"/>
                  </a:cubicBezTo>
                  <a:cubicBezTo>
                    <a:pt x="5779655" y="-3775"/>
                    <a:pt x="5987065" y="16163"/>
                    <a:pt x="6249147" y="0"/>
                  </a:cubicBezTo>
                </a:path>
              </a:pathLst>
            </a:custGeom>
            <a:noFill/>
            <a:ln w="25400" cap="flat" cmpd="sng" algn="ctr">
              <a:solidFill>
                <a:srgbClr val="FFA103"/>
              </a:solidFill>
              <a:prstDash val="solid"/>
            </a:ln>
            <a:effectLst/>
          </p:spPr>
          <p:txBody>
            <a:bodyPr anchor="ctr"/>
            <a:lstStyle/>
            <a:p>
              <a:pPr algn="ctr" hangingPunct="0">
                <a:defRPr/>
              </a:pPr>
              <a:endParaRPr lang="zh-CN" altLang="en-US" sz="1083" b="1">
                <a:solidFill>
                  <a:srgbClr val="FFFFFF"/>
                </a:solidFill>
                <a:latin typeface="Lantinghei SC Demibold" panose="02000000000000000000" pitchFamily="2" charset="-122"/>
                <a:ea typeface="Lantinghei SC Demibold" panose="02000000000000000000" pitchFamily="2" charset="-122"/>
                <a:cs typeface="Helvetica"/>
                <a:sym typeface="Calibri"/>
              </a:endParaRPr>
            </a:p>
          </p:txBody>
        </p:sp>
        <p:pic>
          <p:nvPicPr>
            <p:cNvPr id="13" name="图片 12">
              <a:extLst>
                <a:ext uri="{FF2B5EF4-FFF2-40B4-BE49-F238E27FC236}">
                  <a16:creationId xmlns:a16="http://schemas.microsoft.com/office/drawing/2014/main" id="{3547BA98-3E1C-4D96-8007-9C373EE2E2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455" b="19014"/>
            <a:stretch/>
          </p:blipFill>
          <p:spPr bwMode="auto">
            <a:xfrm>
              <a:off x="3444354" y="4476303"/>
              <a:ext cx="432786" cy="432000"/>
            </a:xfrm>
            <a:prstGeom prst="ellipse">
              <a:avLst/>
            </a:prstGeom>
          </p:spPr>
        </p:pic>
        <p:grpSp>
          <p:nvGrpSpPr>
            <p:cNvPr id="14" name="组合 95">
              <a:extLst>
                <a:ext uri="{FF2B5EF4-FFF2-40B4-BE49-F238E27FC236}">
                  <a16:creationId xmlns:a16="http://schemas.microsoft.com/office/drawing/2014/main" id="{1B84A032-EBE0-493C-8D96-0E46FD030E7E}"/>
                </a:ext>
              </a:extLst>
            </p:cNvPr>
            <p:cNvGrpSpPr>
              <a:grpSpLocks/>
            </p:cNvGrpSpPr>
            <p:nvPr/>
          </p:nvGrpSpPr>
          <p:grpSpPr bwMode="auto">
            <a:xfrm>
              <a:off x="3649435" y="3420627"/>
              <a:ext cx="3111523" cy="933109"/>
              <a:chOff x="3441199" y="3491121"/>
              <a:chExt cx="3111523" cy="933109"/>
            </a:xfrm>
          </p:grpSpPr>
          <p:pic>
            <p:nvPicPr>
              <p:cNvPr id="17" name="图片 16">
                <a:extLst>
                  <a:ext uri="{FF2B5EF4-FFF2-40B4-BE49-F238E27FC236}">
                    <a16:creationId xmlns:a16="http://schemas.microsoft.com/office/drawing/2014/main" id="{9677F811-21EC-4B45-A4D1-8525F8A890D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119" t="7057" b="14751"/>
              <a:stretch/>
            </p:blipFill>
            <p:spPr>
              <a:xfrm>
                <a:off x="5443303" y="3491121"/>
                <a:ext cx="431154" cy="432000"/>
              </a:xfrm>
              <a:prstGeom prst="ellipse">
                <a:avLst/>
              </a:prstGeom>
              <a:ln>
                <a:solidFill>
                  <a:sysClr val="window" lastClr="FFFFFF">
                    <a:lumMod val="75000"/>
                  </a:sysClr>
                </a:solidFill>
              </a:ln>
            </p:spPr>
          </p:pic>
          <p:sp>
            <p:nvSpPr>
              <p:cNvPr id="18" name="矩形 103">
                <a:extLst>
                  <a:ext uri="{FF2B5EF4-FFF2-40B4-BE49-F238E27FC236}">
                    <a16:creationId xmlns:a16="http://schemas.microsoft.com/office/drawing/2014/main" id="{E87422F0-30DE-42C2-8606-DD05AAAE92A2}"/>
                  </a:ext>
                </a:extLst>
              </p:cNvPr>
              <p:cNvSpPr>
                <a:spLocks noChangeArrowheads="1"/>
              </p:cNvSpPr>
              <p:nvPr/>
            </p:nvSpPr>
            <p:spPr bwMode="auto">
              <a:xfrm>
                <a:off x="3441199" y="3795649"/>
                <a:ext cx="3111523" cy="6285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just"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Ontological Representation</a:t>
                </a:r>
              </a:p>
              <a:p>
                <a:pPr algn="just"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Semantic Web</a:t>
                </a:r>
                <a:endParaRPr lang="zh-CN" altLang="en-US"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endParaRPr>
              </a:p>
            </p:txBody>
          </p:sp>
        </p:grpSp>
        <p:pic>
          <p:nvPicPr>
            <p:cNvPr id="16" name="图片 15">
              <a:extLst>
                <a:ext uri="{FF2B5EF4-FFF2-40B4-BE49-F238E27FC236}">
                  <a16:creationId xmlns:a16="http://schemas.microsoft.com/office/drawing/2014/main" id="{2EC19056-9AAA-4E0E-9852-EAD2F48BEC8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590" r="4235"/>
            <a:stretch/>
          </p:blipFill>
          <p:spPr bwMode="auto">
            <a:xfrm>
              <a:off x="1187395" y="5485131"/>
              <a:ext cx="432000" cy="432000"/>
            </a:xfrm>
            <a:prstGeom prst="ellipse">
              <a:avLst/>
            </a:prstGeom>
            <a:ln>
              <a:solidFill>
                <a:srgbClr val="5B9BD5"/>
              </a:solidFill>
            </a:ln>
          </p:spPr>
        </p:pic>
        <p:sp>
          <p:nvSpPr>
            <p:cNvPr id="15" name="矩形 101">
              <a:extLst>
                <a:ext uri="{FF2B5EF4-FFF2-40B4-BE49-F238E27FC236}">
                  <a16:creationId xmlns:a16="http://schemas.microsoft.com/office/drawing/2014/main" id="{34C1D8FE-73D2-4220-8FD9-C6397489940B}"/>
                </a:ext>
              </a:extLst>
            </p:cNvPr>
            <p:cNvSpPr>
              <a:spLocks noChangeArrowheads="1"/>
            </p:cNvSpPr>
            <p:nvPr/>
          </p:nvSpPr>
          <p:spPr bwMode="auto">
            <a:xfrm>
              <a:off x="3487731" y="1650840"/>
              <a:ext cx="4475271" cy="6285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Large-scale Knowledge Graph</a:t>
              </a:r>
            </a:p>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Calibri" charset="0"/>
                  <a:sym typeface="Calibri" charset="0"/>
                </a:rPr>
                <a:t>Knowledge-empower Intelligent Services</a:t>
              </a:r>
            </a:p>
          </p:txBody>
        </p:sp>
      </p:grpSp>
      <p:grpSp>
        <p:nvGrpSpPr>
          <p:cNvPr id="19" name="组合 106">
            <a:extLst>
              <a:ext uri="{FF2B5EF4-FFF2-40B4-BE49-F238E27FC236}">
                <a16:creationId xmlns:a16="http://schemas.microsoft.com/office/drawing/2014/main" id="{91E1735D-9C1C-416B-AE9E-3395CABC3D5A}"/>
              </a:ext>
            </a:extLst>
          </p:cNvPr>
          <p:cNvGrpSpPr>
            <a:grpSpLocks/>
          </p:cNvGrpSpPr>
          <p:nvPr/>
        </p:nvGrpSpPr>
        <p:grpSpPr bwMode="auto">
          <a:xfrm>
            <a:off x="2426245" y="3432308"/>
            <a:ext cx="2653290" cy="831234"/>
            <a:chOff x="334926" y="1183139"/>
            <a:chExt cx="3919736" cy="1227651"/>
          </a:xfrm>
        </p:grpSpPr>
        <p:pic>
          <p:nvPicPr>
            <p:cNvPr id="20" name="图片 19">
              <a:extLst>
                <a:ext uri="{FF2B5EF4-FFF2-40B4-BE49-F238E27FC236}">
                  <a16:creationId xmlns:a16="http://schemas.microsoft.com/office/drawing/2014/main" id="{3659CDDB-C82A-4858-9862-ACB4556881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64618" y="1978790"/>
              <a:ext cx="432947" cy="432000"/>
            </a:xfrm>
            <a:prstGeom prst="ellipse">
              <a:avLst/>
            </a:prstGeom>
            <a:ln>
              <a:noFill/>
            </a:ln>
          </p:spPr>
        </p:pic>
        <p:sp>
          <p:nvSpPr>
            <p:cNvPr id="21" name="矩形 108">
              <a:extLst>
                <a:ext uri="{FF2B5EF4-FFF2-40B4-BE49-F238E27FC236}">
                  <a16:creationId xmlns:a16="http://schemas.microsoft.com/office/drawing/2014/main" id="{DC9E1258-21AF-4A04-ABD0-49C3AAC56F93}"/>
                </a:ext>
              </a:extLst>
            </p:cNvPr>
            <p:cNvSpPr>
              <a:spLocks noChangeArrowheads="1"/>
            </p:cNvSpPr>
            <p:nvPr/>
          </p:nvSpPr>
          <p:spPr bwMode="auto">
            <a:xfrm>
              <a:off x="334926" y="1183139"/>
              <a:ext cx="3919736" cy="874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Brain neurons and their connection</a:t>
              </a:r>
            </a:p>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mechanism are the foundation </a:t>
              </a:r>
            </a:p>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of all intelligent activities</a:t>
              </a:r>
            </a:p>
          </p:txBody>
        </p:sp>
      </p:grpSp>
      <p:sp>
        <p:nvSpPr>
          <p:cNvPr id="22" name="任意多边形 109">
            <a:extLst>
              <a:ext uri="{FF2B5EF4-FFF2-40B4-BE49-F238E27FC236}">
                <a16:creationId xmlns:a16="http://schemas.microsoft.com/office/drawing/2014/main" id="{AC107140-B547-45CD-ACF6-E23BB58D17CA}"/>
              </a:ext>
            </a:extLst>
          </p:cNvPr>
          <p:cNvSpPr/>
          <p:nvPr/>
        </p:nvSpPr>
        <p:spPr>
          <a:xfrm>
            <a:off x="3400465" y="2531027"/>
            <a:ext cx="4388519" cy="2339843"/>
          </a:xfrm>
          <a:custGeom>
            <a:avLst/>
            <a:gdLst>
              <a:gd name="connsiteX0" fmla="*/ 0 w 6982691"/>
              <a:gd name="connsiteY0" fmla="*/ 2463133 h 3412435"/>
              <a:gd name="connsiteX1" fmla="*/ 2507672 w 6982691"/>
              <a:gd name="connsiteY1" fmla="*/ 3405242 h 3412435"/>
              <a:gd name="connsiteX2" fmla="*/ 5375563 w 6982691"/>
              <a:gd name="connsiteY2" fmla="*/ 2019788 h 3412435"/>
              <a:gd name="connsiteX3" fmla="*/ 6151418 w 6982691"/>
              <a:gd name="connsiteY3" fmla="*/ 301824 h 3412435"/>
              <a:gd name="connsiteX4" fmla="*/ 6982691 w 6982691"/>
              <a:gd name="connsiteY4" fmla="*/ 10879 h 3412435"/>
              <a:gd name="connsiteX0" fmla="*/ 0 w 6982691"/>
              <a:gd name="connsiteY0" fmla="*/ 2463133 h 3426461"/>
              <a:gd name="connsiteX1" fmla="*/ 2767880 w 6982691"/>
              <a:gd name="connsiteY1" fmla="*/ 3419439 h 3426461"/>
              <a:gd name="connsiteX2" fmla="*/ 5375563 w 6982691"/>
              <a:gd name="connsiteY2" fmla="*/ 2019788 h 3426461"/>
              <a:gd name="connsiteX3" fmla="*/ 6151418 w 6982691"/>
              <a:gd name="connsiteY3" fmla="*/ 301824 h 3426461"/>
              <a:gd name="connsiteX4" fmla="*/ 6982691 w 6982691"/>
              <a:gd name="connsiteY4" fmla="*/ 10879 h 3426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2691" h="3426461">
                <a:moveTo>
                  <a:pt x="0" y="2463133"/>
                </a:moveTo>
                <a:cubicBezTo>
                  <a:pt x="805872" y="2971133"/>
                  <a:pt x="1871953" y="3493330"/>
                  <a:pt x="2767880" y="3419439"/>
                </a:cubicBezTo>
                <a:cubicBezTo>
                  <a:pt x="3663807" y="3345548"/>
                  <a:pt x="4811640" y="2539391"/>
                  <a:pt x="5375563" y="2019788"/>
                </a:cubicBezTo>
                <a:cubicBezTo>
                  <a:pt x="5939486" y="1500185"/>
                  <a:pt x="5883563" y="636642"/>
                  <a:pt x="6151418" y="301824"/>
                </a:cubicBezTo>
                <a:cubicBezTo>
                  <a:pt x="6419273" y="-32994"/>
                  <a:pt x="6700982" y="-11058"/>
                  <a:pt x="6982691" y="10879"/>
                </a:cubicBezTo>
              </a:path>
            </a:pathLst>
          </a:custGeom>
          <a:noFill/>
          <a:ln w="25400" cap="flat" cmpd="sng" algn="ctr">
            <a:solidFill>
              <a:srgbClr val="00A73F"/>
            </a:solidFill>
            <a:prstDash val="solid"/>
          </a:ln>
          <a:effectLst/>
        </p:spPr>
        <p:txBody>
          <a:bodyPr lIns="70348" tIns="35174" rIns="70348" bIns="35174" anchor="ctr"/>
          <a:lstStyle/>
          <a:p>
            <a:pPr algn="ctr" hangingPunct="0">
              <a:defRPr/>
            </a:pPr>
            <a:endParaRPr lang="zh-CN" altLang="en-US" sz="1354" b="1" dirty="0">
              <a:solidFill>
                <a:srgbClr val="FFFFFF"/>
              </a:solidFill>
              <a:latin typeface="Lantinghei SC Demibold" panose="02000000000000000000" pitchFamily="2" charset="-122"/>
              <a:ea typeface="Lantinghei SC Demibold" panose="02000000000000000000" pitchFamily="2" charset="-122"/>
              <a:cs typeface="Helvetica"/>
              <a:sym typeface="Calibri"/>
            </a:endParaRPr>
          </a:p>
        </p:txBody>
      </p:sp>
      <p:sp>
        <p:nvSpPr>
          <p:cNvPr id="23" name="文本框 111">
            <a:extLst>
              <a:ext uri="{FF2B5EF4-FFF2-40B4-BE49-F238E27FC236}">
                <a16:creationId xmlns:a16="http://schemas.microsoft.com/office/drawing/2014/main" id="{43027101-2295-4428-B2B7-C69B916B6972}"/>
              </a:ext>
            </a:extLst>
          </p:cNvPr>
          <p:cNvSpPr txBox="1">
            <a:spLocks noChangeArrowheads="1"/>
          </p:cNvSpPr>
          <p:nvPr/>
        </p:nvSpPr>
        <p:spPr bwMode="auto">
          <a:xfrm>
            <a:off x="2692356" y="2255050"/>
            <a:ext cx="1926721" cy="1065035"/>
          </a:xfrm>
          <a:prstGeom prst="rect">
            <a:avLst/>
          </a:prstGeom>
          <a:solidFill>
            <a:srgbClr val="00A73F"/>
          </a:solidFill>
          <a:ln w="9525">
            <a:noFill/>
            <a:miter lim="800000"/>
            <a:headEnd/>
            <a:tailEnd/>
          </a:ln>
        </p:spPr>
        <p:txBody>
          <a:bodyPr wrap="square">
            <a:spAutoFit/>
          </a:bodyPr>
          <a:lstStyle>
            <a:lvl1pPr marL="285750" indent="-285750">
              <a:defRPr kumimoji="1" sz="2000">
                <a:solidFill>
                  <a:schemeClr val="tx1"/>
                </a:solidFill>
                <a:latin typeface="Arial" charset="0"/>
                <a:ea typeface="宋体" charset="0"/>
                <a:cs typeface="宋体" charset="0"/>
              </a:defRPr>
            </a:lvl1pPr>
            <a:lvl2pPr marL="285750" indent="-285750">
              <a:defRPr kumimoji="1" sz="2000">
                <a:solidFill>
                  <a:schemeClr val="tx1"/>
                </a:solidFill>
                <a:latin typeface="Arial" charset="0"/>
                <a:ea typeface="宋体" charset="0"/>
              </a:defRPr>
            </a:lvl2pPr>
            <a:lvl3pPr marL="1143000" indent="-228600">
              <a:defRPr kumimoji="1" sz="2000">
                <a:solidFill>
                  <a:schemeClr val="tx1"/>
                </a:solidFill>
                <a:latin typeface="Arial" charset="0"/>
                <a:ea typeface="宋体" charset="0"/>
              </a:defRPr>
            </a:lvl3pPr>
            <a:lvl4pPr marL="1600200" indent="-228600">
              <a:defRPr kumimoji="1" sz="2000">
                <a:solidFill>
                  <a:schemeClr val="tx1"/>
                </a:solidFill>
                <a:latin typeface="Arial" charset="0"/>
                <a:ea typeface="宋体" charset="0"/>
              </a:defRPr>
            </a:lvl4pPr>
            <a:lvl5pPr marL="2057400" indent="-228600">
              <a:defRPr kumimoji="1" sz="2000">
                <a:solidFill>
                  <a:schemeClr val="tx1"/>
                </a:solidFill>
                <a:latin typeface="Arial" charset="0"/>
                <a:ea typeface="宋体" charset="0"/>
              </a:defRPr>
            </a:lvl5pPr>
            <a:lvl6pPr marL="2514600" indent="-228600" fontAlgn="base">
              <a:spcBef>
                <a:spcPct val="0"/>
              </a:spcBef>
              <a:spcAft>
                <a:spcPct val="0"/>
              </a:spcAft>
              <a:defRPr kumimoji="1" sz="2000">
                <a:solidFill>
                  <a:schemeClr val="tx1"/>
                </a:solidFill>
                <a:latin typeface="Arial" charset="0"/>
                <a:ea typeface="宋体" charset="0"/>
              </a:defRPr>
            </a:lvl6pPr>
            <a:lvl7pPr marL="2971800" indent="-228600" fontAlgn="base">
              <a:spcBef>
                <a:spcPct val="0"/>
              </a:spcBef>
              <a:spcAft>
                <a:spcPct val="0"/>
              </a:spcAft>
              <a:defRPr kumimoji="1" sz="2000">
                <a:solidFill>
                  <a:schemeClr val="tx1"/>
                </a:solidFill>
                <a:latin typeface="Arial" charset="0"/>
                <a:ea typeface="宋体" charset="0"/>
              </a:defRPr>
            </a:lvl7pPr>
            <a:lvl8pPr marL="3429000" indent="-228600" fontAlgn="base">
              <a:spcBef>
                <a:spcPct val="0"/>
              </a:spcBef>
              <a:spcAft>
                <a:spcPct val="0"/>
              </a:spcAft>
              <a:defRPr kumimoji="1" sz="2000">
                <a:solidFill>
                  <a:schemeClr val="tx1"/>
                </a:solidFill>
                <a:latin typeface="Arial" charset="0"/>
                <a:ea typeface="宋体" charset="0"/>
              </a:defRPr>
            </a:lvl8pPr>
            <a:lvl9pPr marL="3886200" indent="-228600" fontAlgn="base">
              <a:spcBef>
                <a:spcPct val="0"/>
              </a:spcBef>
              <a:spcAft>
                <a:spcPct val="0"/>
              </a:spcAft>
              <a:defRPr kumimoji="1" sz="2000">
                <a:solidFill>
                  <a:schemeClr val="tx1"/>
                </a:solidFill>
                <a:latin typeface="Arial" charset="0"/>
                <a:ea typeface="宋体" charset="0"/>
              </a:defRPr>
            </a:lvl9pPr>
          </a:lstStyle>
          <a:p>
            <a:pPr algn="just" hangingPunct="0">
              <a:buSzPct val="80000"/>
              <a:buFont typeface="Wingdings" pitchFamily="2" charset="2"/>
              <a:buChar char="l"/>
            </a:pPr>
            <a:r>
              <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微软雅黑" charset="0"/>
                <a:sym typeface="Calibri" charset="0"/>
              </a:rPr>
              <a:t>Explicit</a:t>
            </a:r>
            <a:endPar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Times New Roman" charset="0"/>
              <a:sym typeface="Calibri" charset="0"/>
            </a:endParaRPr>
          </a:p>
          <a:p>
            <a:pPr algn="just" hangingPunct="0">
              <a:buSzPct val="80000"/>
              <a:buFont typeface="Wingdings" pitchFamily="2" charset="2"/>
              <a:buChar char="l"/>
            </a:pPr>
            <a:r>
              <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Times New Roman" charset="0"/>
                <a:sym typeface="Calibri" charset="0"/>
              </a:rPr>
              <a:t>Understand</a:t>
            </a:r>
          </a:p>
          <a:p>
            <a:pPr algn="just" hangingPunct="0">
              <a:buSzPct val="80000"/>
              <a:buFont typeface="Wingdings" pitchFamily="2" charset="2"/>
              <a:buChar char="l"/>
            </a:pPr>
            <a:r>
              <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微软雅黑" charset="0"/>
                <a:sym typeface="Calibri" charset="0"/>
              </a:rPr>
              <a:t>Causal Reasoning</a:t>
            </a:r>
            <a:endPar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Times New Roman" charset="0"/>
              <a:sym typeface="Calibri" charset="0"/>
            </a:endParaRPr>
          </a:p>
          <a:p>
            <a:pPr lvl="1" algn="just" hangingPunct="0">
              <a:buSzPct val="80000"/>
              <a:buFont typeface="Wingdings" pitchFamily="2" charset="2"/>
              <a:buChar char="l"/>
            </a:pPr>
            <a:r>
              <a:rPr kumimoji="0" lang="en-US" sz="1264" b="1" dirty="0">
                <a:solidFill>
                  <a:srgbClr val="FFFFFF"/>
                </a:solidFill>
                <a:latin typeface="Lantinghei SC Demibold" panose="02000000000000000000" pitchFamily="2" charset="-122"/>
                <a:ea typeface="Lantinghei SC Demibold" panose="02000000000000000000" pitchFamily="2" charset="-122"/>
                <a:cs typeface="Times New Roman" charset="0"/>
                <a:sym typeface="Calibri" charset="0"/>
              </a:rPr>
              <a:t>Sparsity, hard to be at scale</a:t>
            </a:r>
            <a:endPar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Times New Roman" charset="0"/>
              <a:sym typeface="Calibri" charset="0"/>
            </a:endParaRPr>
          </a:p>
        </p:txBody>
      </p:sp>
      <p:sp>
        <p:nvSpPr>
          <p:cNvPr id="24" name="矩形 23">
            <a:extLst>
              <a:ext uri="{FF2B5EF4-FFF2-40B4-BE49-F238E27FC236}">
                <a16:creationId xmlns:a16="http://schemas.microsoft.com/office/drawing/2014/main" id="{2A600A13-3A0B-4D47-8398-5F4C557E6BE7}"/>
              </a:ext>
            </a:extLst>
          </p:cNvPr>
          <p:cNvSpPr/>
          <p:nvPr/>
        </p:nvSpPr>
        <p:spPr bwMode="auto">
          <a:xfrm>
            <a:off x="2692355" y="1991683"/>
            <a:ext cx="1926723" cy="269793"/>
          </a:xfrm>
          <a:prstGeom prst="rect">
            <a:avLst/>
          </a:prstGeom>
          <a:solidFill>
            <a:srgbClr val="44536B"/>
          </a:solidFill>
          <a:ln w="9525" cap="flat" cmpd="sng" algn="ctr">
            <a:noFill/>
            <a:prstDash val="solid"/>
          </a:ln>
          <a:effectLst/>
        </p:spPr>
        <p:txBody>
          <a:bodyPr anchor="ctr"/>
          <a:lstStyle/>
          <a:p>
            <a:pPr algn="ctr" hangingPunct="0">
              <a:defRPr/>
            </a:pPr>
            <a:r>
              <a:rPr lang="en-US" altLang="zh-CN" sz="1400" b="1" dirty="0">
                <a:solidFill>
                  <a:srgbClr val="F4F2F3"/>
                </a:solidFill>
                <a:latin typeface="Lantinghei SC Heavy" panose="02000000000000000000" pitchFamily="2" charset="-122"/>
                <a:ea typeface="Lantinghei SC Heavy" panose="02000000000000000000" pitchFamily="2" charset="-122"/>
                <a:cs typeface="Helvetica"/>
                <a:sym typeface="Calibri"/>
              </a:rPr>
              <a:t>Knowledge-driven</a:t>
            </a:r>
            <a:endParaRPr lang="zh-CN" altLang="en-US" sz="1400" b="1" dirty="0">
              <a:solidFill>
                <a:srgbClr val="F4F2F3"/>
              </a:solidFill>
              <a:latin typeface="Lantinghei SC Heavy" panose="02000000000000000000" pitchFamily="2" charset="-122"/>
              <a:ea typeface="Lantinghei SC Heavy" panose="02000000000000000000" pitchFamily="2" charset="-122"/>
              <a:cs typeface="Helvetica"/>
              <a:sym typeface="Calibri"/>
            </a:endParaRPr>
          </a:p>
        </p:txBody>
      </p:sp>
      <p:sp>
        <p:nvSpPr>
          <p:cNvPr id="25" name="文本框 114">
            <a:extLst>
              <a:ext uri="{FF2B5EF4-FFF2-40B4-BE49-F238E27FC236}">
                <a16:creationId xmlns:a16="http://schemas.microsoft.com/office/drawing/2014/main" id="{283E20B2-964D-4D6D-9C92-892EDD2A91A1}"/>
              </a:ext>
            </a:extLst>
          </p:cNvPr>
          <p:cNvSpPr txBox="1">
            <a:spLocks noChangeArrowheads="1"/>
          </p:cNvSpPr>
          <p:nvPr/>
        </p:nvSpPr>
        <p:spPr bwMode="auto">
          <a:xfrm>
            <a:off x="7903158" y="3967266"/>
            <a:ext cx="1979167" cy="1169551"/>
          </a:xfrm>
          <a:prstGeom prst="rect">
            <a:avLst/>
          </a:prstGeom>
          <a:solidFill>
            <a:srgbClr val="44536B"/>
          </a:solidFill>
          <a:ln w="9525">
            <a:noFill/>
            <a:miter lim="800000"/>
            <a:headEnd/>
            <a:tailEnd/>
          </a:ln>
        </p:spPr>
        <p:txBody>
          <a:bodyPr wrap="square">
            <a:spAutoFit/>
          </a:bodyPr>
          <a:lstStyle>
            <a:lvl1pPr marL="285750" indent="-285750">
              <a:defRPr kumimoji="1" sz="2000">
                <a:solidFill>
                  <a:schemeClr val="tx1"/>
                </a:solidFill>
                <a:latin typeface="Arial" charset="0"/>
                <a:ea typeface="宋体" charset="0"/>
                <a:cs typeface="宋体" charset="0"/>
              </a:defRPr>
            </a:lvl1pPr>
            <a:lvl2pPr marL="742950" indent="-285750">
              <a:defRPr kumimoji="1" sz="2000">
                <a:solidFill>
                  <a:schemeClr val="tx1"/>
                </a:solidFill>
                <a:latin typeface="Arial" charset="0"/>
                <a:ea typeface="宋体" charset="0"/>
              </a:defRPr>
            </a:lvl2pPr>
            <a:lvl3pPr marL="1143000" indent="-228600">
              <a:defRPr kumimoji="1" sz="2000">
                <a:solidFill>
                  <a:schemeClr val="tx1"/>
                </a:solidFill>
                <a:latin typeface="Arial" charset="0"/>
                <a:ea typeface="宋体" charset="0"/>
              </a:defRPr>
            </a:lvl3pPr>
            <a:lvl4pPr marL="1600200" indent="-228600">
              <a:defRPr kumimoji="1" sz="2000">
                <a:solidFill>
                  <a:schemeClr val="tx1"/>
                </a:solidFill>
                <a:latin typeface="Arial" charset="0"/>
                <a:ea typeface="宋体" charset="0"/>
              </a:defRPr>
            </a:lvl4pPr>
            <a:lvl5pPr marL="2057400" indent="-228600">
              <a:defRPr kumimoji="1" sz="2000">
                <a:solidFill>
                  <a:schemeClr val="tx1"/>
                </a:solidFill>
                <a:latin typeface="Arial" charset="0"/>
                <a:ea typeface="宋体" charset="0"/>
              </a:defRPr>
            </a:lvl5pPr>
            <a:lvl6pPr marL="2514600" indent="-228600" fontAlgn="base">
              <a:spcBef>
                <a:spcPct val="0"/>
              </a:spcBef>
              <a:spcAft>
                <a:spcPct val="0"/>
              </a:spcAft>
              <a:defRPr kumimoji="1" sz="2000">
                <a:solidFill>
                  <a:schemeClr val="tx1"/>
                </a:solidFill>
                <a:latin typeface="Arial" charset="0"/>
                <a:ea typeface="宋体" charset="0"/>
              </a:defRPr>
            </a:lvl6pPr>
            <a:lvl7pPr marL="2971800" indent="-228600" fontAlgn="base">
              <a:spcBef>
                <a:spcPct val="0"/>
              </a:spcBef>
              <a:spcAft>
                <a:spcPct val="0"/>
              </a:spcAft>
              <a:defRPr kumimoji="1" sz="2000">
                <a:solidFill>
                  <a:schemeClr val="tx1"/>
                </a:solidFill>
                <a:latin typeface="Arial" charset="0"/>
                <a:ea typeface="宋体" charset="0"/>
              </a:defRPr>
            </a:lvl7pPr>
            <a:lvl8pPr marL="3429000" indent="-228600" fontAlgn="base">
              <a:spcBef>
                <a:spcPct val="0"/>
              </a:spcBef>
              <a:spcAft>
                <a:spcPct val="0"/>
              </a:spcAft>
              <a:defRPr kumimoji="1" sz="2000">
                <a:solidFill>
                  <a:schemeClr val="tx1"/>
                </a:solidFill>
                <a:latin typeface="Arial" charset="0"/>
                <a:ea typeface="宋体" charset="0"/>
              </a:defRPr>
            </a:lvl8pPr>
            <a:lvl9pPr marL="3886200" indent="-228600" fontAlgn="base">
              <a:spcBef>
                <a:spcPct val="0"/>
              </a:spcBef>
              <a:spcAft>
                <a:spcPct val="0"/>
              </a:spcAft>
              <a:defRPr kumimoji="1" sz="2000">
                <a:solidFill>
                  <a:schemeClr val="tx1"/>
                </a:solidFill>
                <a:latin typeface="Arial" charset="0"/>
                <a:ea typeface="宋体" charset="0"/>
              </a:defRPr>
            </a:lvl9pPr>
          </a:lstStyle>
          <a:p>
            <a:pPr algn="just" hangingPunct="0">
              <a:lnSpc>
                <a:spcPts val="1400"/>
              </a:lnSpc>
              <a:buSzPct val="80000"/>
              <a:buFont typeface="Wingdings" pitchFamily="2" charset="2"/>
              <a:buChar char="l"/>
            </a:pPr>
            <a:r>
              <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Times New Roman" charset="0"/>
                <a:sym typeface="Calibri" charset="0"/>
              </a:rPr>
              <a:t>Memorize, Associate</a:t>
            </a:r>
          </a:p>
          <a:p>
            <a:pPr algn="just" hangingPunct="0">
              <a:lnSpc>
                <a:spcPts val="1400"/>
              </a:lnSpc>
              <a:buSzPct val="80000"/>
              <a:buFont typeface="Wingdings" pitchFamily="2" charset="2"/>
              <a:buChar char="l"/>
            </a:pPr>
            <a:r>
              <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微软雅黑" charset="0"/>
                <a:sym typeface="Calibri" charset="0"/>
              </a:rPr>
              <a:t>Computable, self-learning</a:t>
            </a:r>
          </a:p>
          <a:p>
            <a:pPr algn="just" hangingPunct="0">
              <a:lnSpc>
                <a:spcPts val="1400"/>
              </a:lnSpc>
              <a:buSzPct val="80000"/>
              <a:buFont typeface="Wingdings" pitchFamily="2" charset="2"/>
              <a:buChar char="l"/>
            </a:pPr>
            <a:r>
              <a:rPr kumimoji="0" lang="en-US" altLang="zh-CN" sz="1264" b="1" dirty="0">
                <a:solidFill>
                  <a:srgbClr val="FFFFFF"/>
                </a:solidFill>
                <a:latin typeface="Lantinghei SC Demibold" panose="02000000000000000000" pitchFamily="2" charset="-122"/>
                <a:ea typeface="Lantinghei SC Demibold" panose="02000000000000000000" pitchFamily="2" charset="-122"/>
                <a:cs typeface="微软雅黑" charset="0"/>
                <a:sym typeface="Calibri" charset="0"/>
              </a:rPr>
              <a:t>Implicit, hard to interpret</a:t>
            </a:r>
          </a:p>
        </p:txBody>
      </p:sp>
      <p:sp>
        <p:nvSpPr>
          <p:cNvPr id="26" name="矩形 25">
            <a:extLst>
              <a:ext uri="{FF2B5EF4-FFF2-40B4-BE49-F238E27FC236}">
                <a16:creationId xmlns:a16="http://schemas.microsoft.com/office/drawing/2014/main" id="{C5CD0FDB-FEBE-4C60-92F2-6154060819B4}"/>
              </a:ext>
            </a:extLst>
          </p:cNvPr>
          <p:cNvSpPr/>
          <p:nvPr/>
        </p:nvSpPr>
        <p:spPr bwMode="auto">
          <a:xfrm>
            <a:off x="7903161" y="3704897"/>
            <a:ext cx="1979165" cy="269793"/>
          </a:xfrm>
          <a:prstGeom prst="rect">
            <a:avLst/>
          </a:prstGeom>
          <a:solidFill>
            <a:srgbClr val="00A73F"/>
          </a:solidFill>
          <a:ln w="9525" cap="flat" cmpd="sng" algn="ctr">
            <a:noFill/>
            <a:prstDash val="solid"/>
          </a:ln>
          <a:effectLst/>
        </p:spPr>
        <p:txBody>
          <a:bodyPr anchor="ctr"/>
          <a:lstStyle/>
          <a:p>
            <a:pPr algn="ctr" hangingPunct="0">
              <a:defRPr/>
            </a:pPr>
            <a:r>
              <a:rPr lang="en-US" altLang="zh-CN" sz="1400" b="1" dirty="0">
                <a:solidFill>
                  <a:srgbClr val="F4F2F3"/>
                </a:solidFill>
                <a:latin typeface="Lantinghei SC Heavy" panose="02000000000000000000" pitchFamily="2" charset="-122"/>
                <a:ea typeface="Lantinghei SC Heavy" panose="02000000000000000000" pitchFamily="2" charset="-122"/>
                <a:cs typeface="Helvetica"/>
                <a:sym typeface="Calibri"/>
              </a:rPr>
              <a:t>Data-driven</a:t>
            </a:r>
            <a:endParaRPr lang="zh-CN" altLang="en-US" sz="1400" b="1" dirty="0">
              <a:solidFill>
                <a:srgbClr val="F4F2F3"/>
              </a:solidFill>
              <a:latin typeface="Lantinghei SC Heavy" panose="02000000000000000000" pitchFamily="2" charset="-122"/>
              <a:ea typeface="Lantinghei SC Heavy" panose="02000000000000000000" pitchFamily="2" charset="-122"/>
              <a:cs typeface="Helvetica"/>
              <a:sym typeface="Calibri"/>
            </a:endParaRPr>
          </a:p>
        </p:txBody>
      </p:sp>
      <p:grpSp>
        <p:nvGrpSpPr>
          <p:cNvPr id="27" name="组合 116">
            <a:extLst>
              <a:ext uri="{FF2B5EF4-FFF2-40B4-BE49-F238E27FC236}">
                <a16:creationId xmlns:a16="http://schemas.microsoft.com/office/drawing/2014/main" id="{E88AC295-C8B3-42C1-B675-5C46A5441ECC}"/>
              </a:ext>
            </a:extLst>
          </p:cNvPr>
          <p:cNvGrpSpPr>
            <a:grpSpLocks/>
          </p:cNvGrpSpPr>
          <p:nvPr/>
        </p:nvGrpSpPr>
        <p:grpSpPr bwMode="auto">
          <a:xfrm>
            <a:off x="5108979" y="4716865"/>
            <a:ext cx="2813969" cy="498246"/>
            <a:chOff x="3887496" y="4766984"/>
            <a:chExt cx="3568841" cy="736115"/>
          </a:xfrm>
        </p:grpSpPr>
        <p:sp>
          <p:nvSpPr>
            <p:cNvPr id="28" name="矩形 117">
              <a:extLst>
                <a:ext uri="{FF2B5EF4-FFF2-40B4-BE49-F238E27FC236}">
                  <a16:creationId xmlns:a16="http://schemas.microsoft.com/office/drawing/2014/main" id="{7E98C57C-5A04-44A5-9509-B5397EF5772E}"/>
                </a:ext>
              </a:extLst>
            </p:cNvPr>
            <p:cNvSpPr>
              <a:spLocks noChangeArrowheads="1"/>
            </p:cNvSpPr>
            <p:nvPr/>
          </p:nvSpPr>
          <p:spPr bwMode="auto">
            <a:xfrm>
              <a:off x="4371835" y="4874269"/>
              <a:ext cx="3084502" cy="6288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statistical machine learning</a:t>
              </a:r>
            </a:p>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Calibri" charset="0"/>
                  <a:sym typeface="Calibri" charset="0"/>
                </a:rPr>
                <a:t>BP algorithm in neural network </a:t>
              </a:r>
            </a:p>
          </p:txBody>
        </p:sp>
        <p:pic>
          <p:nvPicPr>
            <p:cNvPr id="29" name="图片 28">
              <a:extLst>
                <a:ext uri="{FF2B5EF4-FFF2-40B4-BE49-F238E27FC236}">
                  <a16:creationId xmlns:a16="http://schemas.microsoft.com/office/drawing/2014/main" id="{F99633D3-47CE-420E-934F-D92EB7277E8E}"/>
                </a:ext>
              </a:extLst>
            </p:cNvPr>
            <p:cNvPicPr>
              <a:picLocks/>
            </p:cNvPicPr>
            <p:nvPr/>
          </p:nvPicPr>
          <p:blipFill rotWithShape="1">
            <a:blip r:embed="rId7" cstate="print">
              <a:extLst>
                <a:ext uri="{28A0092B-C50C-407E-A947-70E740481C1C}">
                  <a14:useLocalDpi xmlns:a14="http://schemas.microsoft.com/office/drawing/2010/main" val="0"/>
                </a:ext>
              </a:extLst>
            </a:blip>
            <a:srcRect l="15090" r="9757"/>
            <a:stretch/>
          </p:blipFill>
          <p:spPr>
            <a:xfrm>
              <a:off x="3887496" y="4766984"/>
              <a:ext cx="432000" cy="432000"/>
            </a:xfrm>
            <a:prstGeom prst="ellipse">
              <a:avLst/>
            </a:prstGeom>
            <a:ln>
              <a:solidFill>
                <a:srgbClr val="5B9BD5"/>
              </a:solidFill>
            </a:ln>
          </p:spPr>
        </p:pic>
      </p:grpSp>
      <p:grpSp>
        <p:nvGrpSpPr>
          <p:cNvPr id="30" name="组合 119">
            <a:extLst>
              <a:ext uri="{FF2B5EF4-FFF2-40B4-BE49-F238E27FC236}">
                <a16:creationId xmlns:a16="http://schemas.microsoft.com/office/drawing/2014/main" id="{DFBD0838-2CA0-4AA0-B036-B5B2E7F9D761}"/>
              </a:ext>
            </a:extLst>
          </p:cNvPr>
          <p:cNvGrpSpPr>
            <a:grpSpLocks/>
          </p:cNvGrpSpPr>
          <p:nvPr/>
        </p:nvGrpSpPr>
        <p:grpSpPr bwMode="auto">
          <a:xfrm>
            <a:off x="6868231" y="3267133"/>
            <a:ext cx="2486496" cy="427249"/>
            <a:chOff x="7104069" y="3301439"/>
            <a:chExt cx="3671240" cy="630768"/>
          </a:xfrm>
        </p:grpSpPr>
        <p:sp>
          <p:nvSpPr>
            <p:cNvPr id="31" name="矩形 120">
              <a:extLst>
                <a:ext uri="{FF2B5EF4-FFF2-40B4-BE49-F238E27FC236}">
                  <a16:creationId xmlns:a16="http://schemas.microsoft.com/office/drawing/2014/main" id="{D6AABEA7-A47E-49AD-8EB8-C81514F17D7C}"/>
                </a:ext>
              </a:extLst>
            </p:cNvPr>
            <p:cNvSpPr>
              <a:spLocks noChangeArrowheads="1"/>
            </p:cNvSpPr>
            <p:nvPr/>
          </p:nvSpPr>
          <p:spPr bwMode="auto">
            <a:xfrm>
              <a:off x="7497221" y="3301439"/>
              <a:ext cx="3278088" cy="6283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Big data machine learning</a:t>
              </a:r>
            </a:p>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Calibri" charset="0"/>
                  <a:sym typeface="Calibri" charset="0"/>
                </a:rPr>
                <a:t>Deep Learning</a:t>
              </a:r>
            </a:p>
          </p:txBody>
        </p:sp>
        <p:pic>
          <p:nvPicPr>
            <p:cNvPr id="32" name="图片 31">
              <a:extLst>
                <a:ext uri="{FF2B5EF4-FFF2-40B4-BE49-F238E27FC236}">
                  <a16:creationId xmlns:a16="http://schemas.microsoft.com/office/drawing/2014/main" id="{213FE7AA-9C39-46A2-8F71-4A508B47EA51}"/>
                </a:ext>
              </a:extLst>
            </p:cNvPr>
            <p:cNvPicPr>
              <a:picLocks/>
            </p:cNvPicPr>
            <p:nvPr/>
          </p:nvPicPr>
          <p:blipFill rotWithShape="1">
            <a:blip r:embed="rId8" cstate="print">
              <a:extLst>
                <a:ext uri="{28A0092B-C50C-407E-A947-70E740481C1C}">
                  <a14:useLocalDpi xmlns:a14="http://schemas.microsoft.com/office/drawing/2010/main" val="0"/>
                </a:ext>
              </a:extLst>
            </a:blip>
            <a:srcRect l="52398" t="19697" r="3846" b="8678"/>
            <a:stretch/>
          </p:blipFill>
          <p:spPr>
            <a:xfrm>
              <a:off x="7104069" y="3500207"/>
              <a:ext cx="432000" cy="432000"/>
            </a:xfrm>
            <a:prstGeom prst="ellipse">
              <a:avLst/>
            </a:prstGeom>
            <a:ln>
              <a:solidFill>
                <a:srgbClr val="FFFFFF">
                  <a:lumMod val="95000"/>
                </a:srgbClr>
              </a:solidFill>
            </a:ln>
          </p:spPr>
        </p:pic>
      </p:grpSp>
      <p:grpSp>
        <p:nvGrpSpPr>
          <p:cNvPr id="33" name="组合 122">
            <a:extLst>
              <a:ext uri="{FF2B5EF4-FFF2-40B4-BE49-F238E27FC236}">
                <a16:creationId xmlns:a16="http://schemas.microsoft.com/office/drawing/2014/main" id="{1A579F52-0818-4F9A-8518-8101819AA5F2}"/>
              </a:ext>
            </a:extLst>
          </p:cNvPr>
          <p:cNvGrpSpPr>
            <a:grpSpLocks/>
          </p:cNvGrpSpPr>
          <p:nvPr/>
        </p:nvGrpSpPr>
        <p:grpSpPr bwMode="auto">
          <a:xfrm>
            <a:off x="6757673" y="1900079"/>
            <a:ext cx="3609859" cy="317088"/>
            <a:chOff x="5061877" y="1793368"/>
            <a:chExt cx="3538099" cy="467429"/>
          </a:xfrm>
        </p:grpSpPr>
        <p:sp>
          <p:nvSpPr>
            <p:cNvPr id="34" name="矩形 33">
              <a:extLst>
                <a:ext uri="{FF2B5EF4-FFF2-40B4-BE49-F238E27FC236}">
                  <a16:creationId xmlns:a16="http://schemas.microsoft.com/office/drawing/2014/main" id="{1385C7F9-6E4F-446D-82FC-4D564B29690A}"/>
                </a:ext>
              </a:extLst>
            </p:cNvPr>
            <p:cNvSpPr/>
            <p:nvPr/>
          </p:nvSpPr>
          <p:spPr>
            <a:xfrm>
              <a:off x="5670984" y="1827661"/>
              <a:ext cx="1458330" cy="385647"/>
            </a:xfrm>
            <a:prstGeom prst="rect">
              <a:avLst/>
            </a:prstGeom>
          </p:spPr>
          <p:txBody>
            <a:bodyPr wrap="none">
              <a:spAutoFit/>
            </a:bodyPr>
            <a:lstStyle/>
            <a:p>
              <a:pPr hangingPunct="0">
                <a:defRPr/>
              </a:pPr>
              <a:r>
                <a:rPr lang="en-US" altLang="zh-CN" sz="1100" b="1" dirty="0">
                  <a:solidFill>
                    <a:srgbClr val="44536B"/>
                  </a:solidFill>
                  <a:latin typeface="Lantinghei SC Demibold" panose="02000000000000000000" pitchFamily="2" charset="-122"/>
                  <a:ea typeface="Lantinghei SC Demibold" panose="02000000000000000000" pitchFamily="2" charset="-122"/>
                  <a:cs typeface="Calibri"/>
                  <a:sym typeface="Calibri"/>
                </a:rPr>
                <a:t>Knowledge Driven</a:t>
              </a:r>
              <a:endParaRPr lang="zh-CN" altLang="en-US" sz="1100" b="1" dirty="0">
                <a:solidFill>
                  <a:srgbClr val="44536B"/>
                </a:solidFill>
                <a:latin typeface="Lantinghei SC Demibold" panose="02000000000000000000" pitchFamily="2" charset="-122"/>
                <a:ea typeface="Lantinghei SC Demibold" panose="02000000000000000000" pitchFamily="2" charset="-122"/>
                <a:cs typeface="Calibri"/>
                <a:sym typeface="Calibri"/>
              </a:endParaRPr>
            </a:p>
          </p:txBody>
        </p:sp>
        <p:sp>
          <p:nvSpPr>
            <p:cNvPr id="35" name="矩形 34">
              <a:extLst>
                <a:ext uri="{FF2B5EF4-FFF2-40B4-BE49-F238E27FC236}">
                  <a16:creationId xmlns:a16="http://schemas.microsoft.com/office/drawing/2014/main" id="{A9F95664-6EB1-4DBF-9EE8-B69D3BA84FB1}"/>
                </a:ext>
              </a:extLst>
            </p:cNvPr>
            <p:cNvSpPr/>
            <p:nvPr/>
          </p:nvSpPr>
          <p:spPr>
            <a:xfrm>
              <a:off x="7592564" y="1837272"/>
              <a:ext cx="1007412" cy="385647"/>
            </a:xfrm>
            <a:prstGeom prst="rect">
              <a:avLst/>
            </a:prstGeom>
          </p:spPr>
          <p:txBody>
            <a:bodyPr wrap="none">
              <a:spAutoFit/>
            </a:bodyPr>
            <a:lstStyle/>
            <a:p>
              <a:pPr hangingPunct="0">
                <a:defRPr/>
              </a:pPr>
              <a:r>
                <a:rPr lang="en-US" altLang="zh-CN" sz="1100" b="1" dirty="0">
                  <a:solidFill>
                    <a:srgbClr val="44536B"/>
                  </a:solidFill>
                  <a:latin typeface="Lantinghei SC Demibold" panose="02000000000000000000" pitchFamily="2" charset="-122"/>
                  <a:ea typeface="Lantinghei SC Demibold" panose="02000000000000000000" pitchFamily="2" charset="-122"/>
                  <a:cs typeface="Calibri"/>
                  <a:sym typeface="Calibri"/>
                </a:rPr>
                <a:t>Data Driven</a:t>
              </a:r>
              <a:endParaRPr lang="zh-CN" altLang="en-US" sz="1100" b="1" dirty="0">
                <a:solidFill>
                  <a:srgbClr val="44536B"/>
                </a:solidFill>
                <a:latin typeface="Lantinghei SC Demibold" panose="02000000000000000000" pitchFamily="2" charset="-122"/>
                <a:ea typeface="Lantinghei SC Demibold" panose="02000000000000000000" pitchFamily="2" charset="-122"/>
                <a:cs typeface="Calibri"/>
                <a:sym typeface="Calibri"/>
              </a:endParaRPr>
            </a:p>
          </p:txBody>
        </p:sp>
        <p:cxnSp>
          <p:nvCxnSpPr>
            <p:cNvPr id="36" name="直接连接符 125">
              <a:extLst>
                <a:ext uri="{FF2B5EF4-FFF2-40B4-BE49-F238E27FC236}">
                  <a16:creationId xmlns:a16="http://schemas.microsoft.com/office/drawing/2014/main" id="{D5481884-6CBE-4F50-8068-152384D23DFA}"/>
                </a:ext>
              </a:extLst>
            </p:cNvPr>
            <p:cNvCxnSpPr>
              <a:cxnSpLocks noChangeShapeType="1"/>
            </p:cNvCxnSpPr>
            <p:nvPr/>
          </p:nvCxnSpPr>
          <p:spPr bwMode="auto">
            <a:xfrm flipH="1">
              <a:off x="7115613" y="2023389"/>
              <a:ext cx="457070" cy="0"/>
            </a:xfrm>
            <a:prstGeom prst="line">
              <a:avLst/>
            </a:prstGeom>
            <a:noFill/>
            <a:ln w="28575">
              <a:solidFill>
                <a:srgbClr val="00A73F"/>
              </a:solidFill>
              <a:round/>
              <a:headEnd/>
              <a:tailEnd/>
            </a:ln>
            <a:extLst>
              <a:ext uri="{909E8E84-426E-40dd-AFC4-6F175D3DCCD1}">
                <a14:hiddenFill xmlns="" xmlns:a14="http://schemas.microsoft.com/office/drawing/2010/main">
                  <a:noFill/>
                </a14:hiddenFill>
              </a:ext>
            </a:extLst>
          </p:spPr>
        </p:cxnSp>
        <p:cxnSp>
          <p:nvCxnSpPr>
            <p:cNvPr id="37" name="直接连接符 126">
              <a:extLst>
                <a:ext uri="{FF2B5EF4-FFF2-40B4-BE49-F238E27FC236}">
                  <a16:creationId xmlns:a16="http://schemas.microsoft.com/office/drawing/2014/main" id="{498D7C8B-357B-4A0C-9B3D-493B7B493D98}"/>
                </a:ext>
              </a:extLst>
            </p:cNvPr>
            <p:cNvCxnSpPr>
              <a:cxnSpLocks noChangeShapeType="1"/>
            </p:cNvCxnSpPr>
            <p:nvPr/>
          </p:nvCxnSpPr>
          <p:spPr bwMode="auto">
            <a:xfrm flipH="1">
              <a:off x="5164750" y="2024178"/>
              <a:ext cx="457070" cy="0"/>
            </a:xfrm>
            <a:prstGeom prst="line">
              <a:avLst/>
            </a:prstGeom>
            <a:noFill/>
            <a:ln w="28575">
              <a:solidFill>
                <a:srgbClr val="FFA103"/>
              </a:solidFill>
              <a:round/>
              <a:headEnd/>
              <a:tailEnd/>
            </a:ln>
            <a:extLst>
              <a:ext uri="{909E8E84-426E-40dd-AFC4-6F175D3DCCD1}">
                <a14:hiddenFill xmlns="" xmlns:a14="http://schemas.microsoft.com/office/drawing/2010/main">
                  <a:noFill/>
                </a14:hiddenFill>
              </a:ext>
            </a:extLst>
          </p:spPr>
        </p:cxnSp>
        <p:sp>
          <p:nvSpPr>
            <p:cNvPr id="38" name="矩形 37">
              <a:extLst>
                <a:ext uri="{FF2B5EF4-FFF2-40B4-BE49-F238E27FC236}">
                  <a16:creationId xmlns:a16="http://schemas.microsoft.com/office/drawing/2014/main" id="{88AB980C-1BFB-4499-8F91-3EDFF6AE5CF9}"/>
                </a:ext>
              </a:extLst>
            </p:cNvPr>
            <p:cNvSpPr/>
            <p:nvPr/>
          </p:nvSpPr>
          <p:spPr>
            <a:xfrm>
              <a:off x="5061877" y="1793368"/>
              <a:ext cx="3454018" cy="467429"/>
            </a:xfrm>
            <a:prstGeom prst="rect">
              <a:avLst/>
            </a:prstGeom>
            <a:noFill/>
            <a:ln w="3175" cap="flat" cmpd="sng" algn="ctr">
              <a:solidFill>
                <a:srgbClr val="000000"/>
              </a:solidFill>
              <a:prstDash val="solid"/>
            </a:ln>
            <a:effectLst/>
          </p:spPr>
          <p:txBody>
            <a:bodyPr anchor="ctr"/>
            <a:lstStyle/>
            <a:p>
              <a:pPr algn="ctr" hangingPunct="0">
                <a:defRPr/>
              </a:pPr>
              <a:endParaRPr lang="zh-CN" altLang="en-US" sz="1354">
                <a:solidFill>
                  <a:srgbClr val="FFFFFF"/>
                </a:solidFill>
                <a:latin typeface="微软雅黑" panose="020B0503020204020204" pitchFamily="34" charset="-122"/>
                <a:ea typeface="微软雅黑" panose="020B0503020204020204" pitchFamily="34" charset="-122"/>
                <a:cs typeface="Helvetica"/>
                <a:sym typeface="Calibri"/>
              </a:endParaRPr>
            </a:p>
          </p:txBody>
        </p:sp>
      </p:grpSp>
      <p:pic>
        <p:nvPicPr>
          <p:cNvPr id="39" name="图片 38">
            <a:extLst>
              <a:ext uri="{FF2B5EF4-FFF2-40B4-BE49-F238E27FC236}">
                <a16:creationId xmlns:a16="http://schemas.microsoft.com/office/drawing/2014/main" id="{06DCE183-C335-42BF-BA93-DCA6BDE2FC42}"/>
              </a:ext>
            </a:extLst>
          </p:cNvPr>
          <p:cNvPicPr>
            <a:picLocks/>
          </p:cNvPicPr>
          <p:nvPr/>
        </p:nvPicPr>
        <p:blipFill rotWithShape="1">
          <a:blip r:embed="rId9"/>
          <a:srcRect l="15371" r="32290" b="-560"/>
          <a:stretch/>
        </p:blipFill>
        <p:spPr bwMode="auto">
          <a:xfrm>
            <a:off x="7045043" y="2709028"/>
            <a:ext cx="292488" cy="292519"/>
          </a:xfrm>
          <a:prstGeom prst="ellipse">
            <a:avLst/>
          </a:prstGeom>
          <a:ln w="3175">
            <a:solidFill>
              <a:srgbClr val="FFFFFF">
                <a:lumMod val="65000"/>
              </a:srgbClr>
            </a:solidFill>
          </a:ln>
        </p:spPr>
      </p:pic>
      <p:sp>
        <p:nvSpPr>
          <p:cNvPr id="40" name="矩形 105">
            <a:extLst>
              <a:ext uri="{FF2B5EF4-FFF2-40B4-BE49-F238E27FC236}">
                <a16:creationId xmlns:a16="http://schemas.microsoft.com/office/drawing/2014/main" id="{570318E1-6CA1-4C1D-864C-F67F09060E47}"/>
              </a:ext>
            </a:extLst>
          </p:cNvPr>
          <p:cNvSpPr>
            <a:spLocks noChangeArrowheads="1"/>
          </p:cNvSpPr>
          <p:nvPr/>
        </p:nvSpPr>
        <p:spPr bwMode="auto">
          <a:xfrm>
            <a:off x="4980367" y="4215272"/>
            <a:ext cx="2387192" cy="4256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Knowledge Engineering</a:t>
            </a:r>
            <a:endParaRPr lang="zh-CN" altLang="en-US"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endParaRPr>
          </a:p>
          <a:p>
            <a:pPr hangingPunct="0"/>
            <a:r>
              <a:rPr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Expert system=KB + Reasoning</a:t>
            </a:r>
            <a:endParaRPr lang="en-US" altLang="zh-CN" sz="1083" b="1" dirty="0">
              <a:solidFill>
                <a:srgbClr val="44536B"/>
              </a:solidFill>
              <a:latin typeface="Lantinghei SC Demibold" panose="02000000000000000000" pitchFamily="2" charset="-122"/>
              <a:ea typeface="Lantinghei SC Demibold" panose="02000000000000000000" pitchFamily="2" charset="-122"/>
              <a:cs typeface="Calibri" charset="0"/>
              <a:sym typeface="Calibri" charset="0"/>
            </a:endParaRPr>
          </a:p>
        </p:txBody>
      </p:sp>
      <p:sp>
        <p:nvSpPr>
          <p:cNvPr id="41" name="文本框 98">
            <a:extLst>
              <a:ext uri="{FF2B5EF4-FFF2-40B4-BE49-F238E27FC236}">
                <a16:creationId xmlns:a16="http://schemas.microsoft.com/office/drawing/2014/main" id="{D450223A-F680-4035-ABC5-984E9142CA48}"/>
              </a:ext>
            </a:extLst>
          </p:cNvPr>
          <p:cNvSpPr txBox="1">
            <a:spLocks noChangeArrowheads="1"/>
          </p:cNvSpPr>
          <p:nvPr/>
        </p:nvSpPr>
        <p:spPr bwMode="auto">
          <a:xfrm>
            <a:off x="2516967" y="4536840"/>
            <a:ext cx="1736568" cy="425629"/>
          </a:xfrm>
          <a:prstGeom prst="rect">
            <a:avLst/>
          </a:prstGeom>
          <a:noFill/>
          <a:ln>
            <a:solidFill>
              <a:srgbClr val="FFFFFF">
                <a:lumMod val="95000"/>
              </a:srgbClr>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2000">
                <a:solidFill>
                  <a:schemeClr val="tx1"/>
                </a:solidFill>
                <a:latin typeface="Arial" charset="0"/>
                <a:ea typeface="宋体" charset="0"/>
                <a:cs typeface="宋体" charset="0"/>
              </a:defRPr>
            </a:lvl1pPr>
            <a:lvl2pPr marL="742950" indent="-285750">
              <a:defRPr kumimoji="1" sz="2000">
                <a:solidFill>
                  <a:schemeClr val="tx1"/>
                </a:solidFill>
                <a:latin typeface="Arial" charset="0"/>
                <a:ea typeface="宋体" charset="0"/>
              </a:defRPr>
            </a:lvl2pPr>
            <a:lvl3pPr marL="1143000" indent="-228600">
              <a:defRPr kumimoji="1" sz="2000">
                <a:solidFill>
                  <a:schemeClr val="tx1"/>
                </a:solidFill>
                <a:latin typeface="Arial" charset="0"/>
                <a:ea typeface="宋体" charset="0"/>
              </a:defRPr>
            </a:lvl3pPr>
            <a:lvl4pPr marL="1600200" indent="-228600">
              <a:defRPr kumimoji="1" sz="2000">
                <a:solidFill>
                  <a:schemeClr val="tx1"/>
                </a:solidFill>
                <a:latin typeface="Arial" charset="0"/>
                <a:ea typeface="宋体" charset="0"/>
              </a:defRPr>
            </a:lvl4pPr>
            <a:lvl5pPr marL="2057400" indent="-228600">
              <a:defRPr kumimoji="1" sz="2000">
                <a:solidFill>
                  <a:schemeClr val="tx1"/>
                </a:solidFill>
                <a:latin typeface="Arial" charset="0"/>
                <a:ea typeface="宋体" charset="0"/>
              </a:defRPr>
            </a:lvl5pPr>
            <a:lvl6pPr marL="2514600" indent="-228600" fontAlgn="base">
              <a:spcBef>
                <a:spcPct val="0"/>
              </a:spcBef>
              <a:spcAft>
                <a:spcPct val="0"/>
              </a:spcAft>
              <a:defRPr kumimoji="1" sz="2000">
                <a:solidFill>
                  <a:schemeClr val="tx1"/>
                </a:solidFill>
                <a:latin typeface="Arial" charset="0"/>
                <a:ea typeface="宋体" charset="0"/>
              </a:defRPr>
            </a:lvl6pPr>
            <a:lvl7pPr marL="2971800" indent="-228600" fontAlgn="base">
              <a:spcBef>
                <a:spcPct val="0"/>
              </a:spcBef>
              <a:spcAft>
                <a:spcPct val="0"/>
              </a:spcAft>
              <a:defRPr kumimoji="1" sz="2000">
                <a:solidFill>
                  <a:schemeClr val="tx1"/>
                </a:solidFill>
                <a:latin typeface="Arial" charset="0"/>
                <a:ea typeface="宋体" charset="0"/>
              </a:defRPr>
            </a:lvl7pPr>
            <a:lvl8pPr marL="3429000" indent="-228600" fontAlgn="base">
              <a:spcBef>
                <a:spcPct val="0"/>
              </a:spcBef>
              <a:spcAft>
                <a:spcPct val="0"/>
              </a:spcAft>
              <a:defRPr kumimoji="1" sz="2000">
                <a:solidFill>
                  <a:schemeClr val="tx1"/>
                </a:solidFill>
                <a:latin typeface="Arial" charset="0"/>
                <a:ea typeface="宋体" charset="0"/>
              </a:defRPr>
            </a:lvl8pPr>
            <a:lvl9pPr marL="3886200" indent="-228600" fontAlgn="base">
              <a:spcBef>
                <a:spcPct val="0"/>
              </a:spcBef>
              <a:spcAft>
                <a:spcPct val="0"/>
              </a:spcAft>
              <a:defRPr kumimoji="1" sz="2000">
                <a:solidFill>
                  <a:schemeClr val="tx1"/>
                </a:solidFill>
                <a:latin typeface="Arial" charset="0"/>
                <a:ea typeface="宋体" charset="0"/>
              </a:defRPr>
            </a:lvl9pPr>
          </a:lstStyle>
          <a:p>
            <a:pPr hangingPunct="0"/>
            <a:r>
              <a:rPr kumimoji="0" lang="en-US" altLang="zh-CN" sz="1083" b="1" dirty="0">
                <a:solidFill>
                  <a:srgbClr val="44536B"/>
                </a:solidFill>
                <a:latin typeface="Lantinghei SC Demibold" panose="02000000000000000000" pitchFamily="2" charset="-122"/>
                <a:ea typeface="Lantinghei SC Demibold" panose="02000000000000000000" pitchFamily="2" charset="-122"/>
                <a:cs typeface="微软雅黑" charset="0"/>
                <a:sym typeface="Calibri" charset="0"/>
              </a:rPr>
              <a:t>Physical symbol systems hypothesis</a:t>
            </a:r>
            <a:endParaRPr lang="en-US" altLang="zh-CN" sz="1083" b="1" dirty="0">
              <a:solidFill>
                <a:srgbClr val="44536B"/>
              </a:solidFill>
              <a:latin typeface="Lantinghei SC Demibold" panose="02000000000000000000" pitchFamily="2" charset="-122"/>
              <a:ea typeface="Lantinghei SC Demibold" panose="02000000000000000000" pitchFamily="2" charset="-122"/>
              <a:cs typeface="Calibri" charset="0"/>
              <a:sym typeface="Calibri" charset="0"/>
            </a:endParaRPr>
          </a:p>
        </p:txBody>
      </p:sp>
    </p:spTree>
    <p:extLst>
      <p:ext uri="{BB962C8B-B14F-4D97-AF65-F5344CB8AC3E}">
        <p14:creationId xmlns:p14="http://schemas.microsoft.com/office/powerpoint/2010/main" val="3745983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p:cNvSpPr>
            <a:spLocks noGrp="1"/>
          </p:cNvSpPr>
          <p:nvPr>
            <p:ph type="title"/>
          </p:nvPr>
        </p:nvSpPr>
        <p:spPr>
          <a:xfrm>
            <a:off x="1644702" y="347035"/>
            <a:ext cx="6657898" cy="922114"/>
          </a:xfrm>
        </p:spPr>
        <p:txBody>
          <a:bodyPr/>
          <a:lstStyle/>
          <a:p>
            <a:r>
              <a:rPr lang="en-US" altLang="zh-CN" sz="3200" dirty="0">
                <a:latin typeface="+mj-lt"/>
                <a:ea typeface="+mj-ea"/>
              </a:rPr>
              <a:t>Distributed Representation Learning</a:t>
            </a:r>
            <a:endParaRPr lang="zh-CN" altLang="en-US" sz="3200" dirty="0">
              <a:latin typeface="+mj-lt"/>
              <a:ea typeface="+mj-ea"/>
            </a:endParaRPr>
          </a:p>
        </p:txBody>
      </p:sp>
      <p:sp>
        <p:nvSpPr>
          <p:cNvPr id="12" name="内容占位符 2"/>
          <p:cNvSpPr>
            <a:spLocks noGrp="1"/>
          </p:cNvSpPr>
          <p:nvPr>
            <p:ph idx="1"/>
          </p:nvPr>
        </p:nvSpPr>
        <p:spPr>
          <a:xfrm>
            <a:off x="1760034" y="1427832"/>
            <a:ext cx="8116396" cy="1411231"/>
          </a:xfrm>
        </p:spPr>
        <p:txBody>
          <a:bodyPr>
            <a:normAutofit fontScale="92500" lnSpcReduction="20000"/>
          </a:bodyPr>
          <a:lstStyle/>
          <a:p>
            <a:r>
              <a:rPr lang="en-US" altLang="zh-CN" sz="2400" dirty="0">
                <a:latin typeface="+mn-lt"/>
              </a:rPr>
              <a:t>To embed data in a low-dimensional vector space</a:t>
            </a:r>
          </a:p>
          <a:p>
            <a:pPr lvl="1"/>
            <a:r>
              <a:rPr lang="en-US" altLang="zh-CN" sz="2100" b="1" dirty="0">
                <a:solidFill>
                  <a:srgbClr val="FF0000"/>
                </a:solidFill>
                <a:latin typeface="+mn-lt"/>
              </a:rPr>
              <a:t>Word </a:t>
            </a:r>
            <a:r>
              <a:rPr lang="en-US" altLang="zh-CN" sz="2100" b="1" dirty="0" err="1">
                <a:solidFill>
                  <a:srgbClr val="FF0000"/>
                </a:solidFill>
                <a:latin typeface="+mn-lt"/>
              </a:rPr>
              <a:t>embeddings</a:t>
            </a:r>
            <a:r>
              <a:rPr lang="en-US" altLang="zh-CN" sz="2100" b="1" dirty="0">
                <a:solidFill>
                  <a:srgbClr val="FF0000"/>
                </a:solidFill>
                <a:latin typeface="+mn-lt"/>
              </a:rPr>
              <a:t> </a:t>
            </a:r>
            <a:r>
              <a:rPr lang="en-US" altLang="zh-CN" sz="2100" dirty="0">
                <a:latin typeface="+mn-lt"/>
              </a:rPr>
              <a:t>reflect semantics in texts</a:t>
            </a:r>
          </a:p>
          <a:p>
            <a:pPr lvl="1"/>
            <a:r>
              <a:rPr lang="en-US" altLang="zh-CN" sz="2100" b="1" dirty="0">
                <a:solidFill>
                  <a:srgbClr val="FF0000"/>
                </a:solidFill>
                <a:latin typeface="+mn-lt"/>
              </a:rPr>
              <a:t>Entity embeddings </a:t>
            </a:r>
            <a:r>
              <a:rPr lang="en-US" altLang="zh-CN" sz="2100" dirty="0">
                <a:latin typeface="+mn-lt"/>
              </a:rPr>
              <a:t>capture the structural knowledge in knowledge graphs</a:t>
            </a:r>
            <a:endParaRPr lang="zh-CN" altLang="en-US" sz="2100" dirty="0">
              <a:latin typeface="+mn-lt"/>
            </a:endParaRPr>
          </a:p>
        </p:txBody>
      </p:sp>
      <p:sp>
        <p:nvSpPr>
          <p:cNvPr id="17" name="六边形 16"/>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内容占位符 2"/>
          <p:cNvSpPr txBox="1">
            <a:spLocks/>
          </p:cNvSpPr>
          <p:nvPr/>
        </p:nvSpPr>
        <p:spPr>
          <a:xfrm>
            <a:off x="1760035" y="5748401"/>
            <a:ext cx="7523903" cy="946835"/>
          </a:xfrm>
          <a:prstGeom prst="rect">
            <a:avLst/>
          </a:prstGeom>
        </p:spPr>
        <p:txBody>
          <a:bodyPr vert="horz" lIns="91440" tIns="45720" rIns="91440" bIns="45720" rtlCol="0">
            <a:normAutofit/>
          </a:bodyPr>
          <a:lstStyle>
            <a:lvl1pPr marL="342900" indent="-342900" algn="l" defTabSz="914400" rtl="0" eaLnBrk="1" fontAlgn="base" latinLnBrk="0" hangingPunct="1">
              <a:lnSpc>
                <a:spcPct val="150000"/>
              </a:lnSpc>
              <a:spcBef>
                <a:spcPct val="20000"/>
              </a:spcBef>
              <a:spcAft>
                <a:spcPct val="0"/>
              </a:spcAft>
              <a:buClr>
                <a:srgbClr val="7030A0"/>
              </a:buClr>
              <a:buSzPct val="73000"/>
              <a:buFont typeface="Wingdings 2" pitchFamily="18" charset="2"/>
              <a:buChar char=""/>
              <a:defRPr lang="zh-CN" altLang="en-US" sz="2600" kern="1200" dirty="0" smtClean="0">
                <a:solidFill>
                  <a:schemeClr val="tx1"/>
                </a:solidFill>
                <a:latin typeface="华文楷体" pitchFamily="2" charset="-122"/>
                <a:ea typeface="华文楷体" pitchFamily="2" charset="-122"/>
                <a:cs typeface="+mn-cs"/>
              </a:defRPr>
            </a:lvl1pPr>
            <a:lvl2pPr marL="742950" indent="-285750" algn="l" defTabSz="914400" rtl="0" eaLnBrk="1" latinLnBrk="0" hangingPunct="1">
              <a:spcBef>
                <a:spcPct val="20000"/>
              </a:spcBef>
              <a:buClr>
                <a:srgbClr val="B418B8"/>
              </a:buClr>
              <a:buSzPct val="80000"/>
              <a:buFont typeface="Wingdings" pitchFamily="2" charset="2"/>
              <a:buChar char="u"/>
              <a:defRPr lang="zh-CN" altLang="en-US" sz="2300" kern="1200" dirty="0" smtClean="0">
                <a:solidFill>
                  <a:schemeClr val="tx1"/>
                </a:solidFill>
                <a:latin typeface="华文楷体" pitchFamily="2" charset="-122"/>
                <a:ea typeface="华文楷体" pitchFamily="2" charset="-122"/>
                <a:cs typeface="+mn-cs"/>
              </a:defRPr>
            </a:lvl2pPr>
            <a:lvl3pPr marL="1143000" indent="-228600" algn="l" defTabSz="914400" rtl="0" eaLnBrk="1" latinLnBrk="0" hangingPunct="1">
              <a:spcBef>
                <a:spcPct val="20000"/>
              </a:spcBef>
              <a:buFont typeface="Arial" pitchFamily="34" charset="0"/>
              <a:buChar char="•"/>
              <a:defRPr lang="zh-CN" altLang="en-US" sz="2000" kern="1200" dirty="0" smtClean="0">
                <a:solidFill>
                  <a:schemeClr val="tx1"/>
                </a:solidFill>
                <a:latin typeface="华文楷体" pitchFamily="2" charset="-122"/>
                <a:ea typeface="华文楷体" pitchFamily="2" charset="-122"/>
                <a:cs typeface="+mn-cs"/>
              </a:defRPr>
            </a:lvl3pPr>
            <a:lvl4pPr marL="1600200" indent="-228600" algn="l" defTabSz="914400" rtl="0" eaLnBrk="1" latinLnBrk="0" hangingPunct="1">
              <a:spcBef>
                <a:spcPct val="20000"/>
              </a:spcBef>
              <a:buClr>
                <a:schemeClr val="accent4">
                  <a:lumMod val="75000"/>
                </a:schemeClr>
              </a:buClr>
              <a:buFont typeface="Arial" pitchFamily="34" charset="0"/>
              <a:buChar char="–"/>
              <a:defRPr sz="16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defTabSz="914400" rtl="0" eaLnBrk="1" latinLnBrk="0" hangingPunct="1">
              <a:spcBef>
                <a:spcPct val="20000"/>
              </a:spcBef>
              <a:buClr>
                <a:schemeClr val="accent4">
                  <a:lumMod val="75000"/>
                </a:schemeClr>
              </a:buClr>
              <a:buFont typeface="Arial" pitchFamily="34" charset="0"/>
              <a:buChar char="»"/>
              <a:defRPr sz="16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solidFill>
                  <a:srgbClr val="FF0000"/>
                </a:solidFill>
                <a:latin typeface="+mn-lt"/>
              </a:rPr>
              <a:t>Word and Entity embeddings has been widely used in many tasks.</a:t>
            </a:r>
            <a:endParaRPr lang="zh-CN" altLang="en-US" sz="2000" dirty="0">
              <a:solidFill>
                <a:srgbClr val="FF0000"/>
              </a:solidFill>
              <a:latin typeface="+mn-lt"/>
            </a:endParaRPr>
          </a:p>
        </p:txBody>
      </p:sp>
      <p:grpSp>
        <p:nvGrpSpPr>
          <p:cNvPr id="10" name="组 9"/>
          <p:cNvGrpSpPr/>
          <p:nvPr/>
        </p:nvGrpSpPr>
        <p:grpSpPr>
          <a:xfrm>
            <a:off x="3352283" y="2969869"/>
            <a:ext cx="6021815" cy="2806596"/>
            <a:chOff x="2010575" y="2876485"/>
            <a:chExt cx="6021815" cy="2806596"/>
          </a:xfrm>
        </p:grpSpPr>
        <p:sp>
          <p:nvSpPr>
            <p:cNvPr id="38" name="文本框 37"/>
            <p:cNvSpPr txBox="1"/>
            <p:nvPr/>
          </p:nvSpPr>
          <p:spPr>
            <a:xfrm>
              <a:off x="6654200" y="2876485"/>
              <a:ext cx="891591" cy="369332"/>
            </a:xfrm>
            <a:prstGeom prst="rect">
              <a:avLst/>
            </a:prstGeom>
            <a:noFill/>
          </p:spPr>
          <p:txBody>
            <a:bodyPr wrap="none" rtlCol="0">
              <a:spAutoFit/>
            </a:bodyPr>
            <a:lstStyle/>
            <a:p>
              <a:r>
                <a:rPr kumimoji="1" lang="en-US" altLang="zh-CN" dirty="0"/>
                <a:t>London</a:t>
              </a:r>
              <a:endParaRPr kumimoji="1" lang="zh-CN" altLang="en-US" dirty="0"/>
            </a:p>
          </p:txBody>
        </p:sp>
        <p:sp>
          <p:nvSpPr>
            <p:cNvPr id="27" name="右箭头 26"/>
            <p:cNvSpPr/>
            <p:nvPr/>
          </p:nvSpPr>
          <p:spPr>
            <a:xfrm>
              <a:off x="3832317" y="3842278"/>
              <a:ext cx="651001" cy="50671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zh-CN" altLang="en-US"/>
            </a:p>
          </p:txBody>
        </p:sp>
        <p:cxnSp>
          <p:nvCxnSpPr>
            <p:cNvPr id="5" name="直线箭头连接符 4"/>
            <p:cNvCxnSpPr/>
            <p:nvPr/>
          </p:nvCxnSpPr>
          <p:spPr>
            <a:xfrm>
              <a:off x="4975291" y="5249034"/>
              <a:ext cx="305709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p:cNvCxnSpPr/>
            <p:nvPr/>
          </p:nvCxnSpPr>
          <p:spPr>
            <a:xfrm flipV="1">
              <a:off x="4975291" y="2876485"/>
              <a:ext cx="0" cy="23725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5880985" y="3358238"/>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文本框 28"/>
            <p:cNvSpPr txBox="1"/>
            <p:nvPr/>
          </p:nvSpPr>
          <p:spPr>
            <a:xfrm>
              <a:off x="5174309" y="3472946"/>
              <a:ext cx="934871" cy="369332"/>
            </a:xfrm>
            <a:prstGeom prst="rect">
              <a:avLst/>
            </a:prstGeom>
            <a:noFill/>
          </p:spPr>
          <p:txBody>
            <a:bodyPr wrap="none" rtlCol="0">
              <a:spAutoFit/>
            </a:bodyPr>
            <a:lstStyle/>
            <a:p>
              <a:r>
                <a:rPr kumimoji="1" lang="en-US" altLang="zh-CN" dirty="0"/>
                <a:t>England</a:t>
              </a:r>
              <a:endParaRPr kumimoji="1" lang="zh-CN" altLang="en-US" dirty="0"/>
            </a:p>
          </p:txBody>
        </p:sp>
        <p:sp>
          <p:nvSpPr>
            <p:cNvPr id="33" name="椭圆 32"/>
            <p:cNvSpPr/>
            <p:nvPr/>
          </p:nvSpPr>
          <p:spPr>
            <a:xfrm>
              <a:off x="6747993" y="3284172"/>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文本框 33"/>
            <p:cNvSpPr txBox="1"/>
            <p:nvPr/>
          </p:nvSpPr>
          <p:spPr>
            <a:xfrm>
              <a:off x="6816304" y="4502338"/>
              <a:ext cx="816249" cy="369332"/>
            </a:xfrm>
            <a:prstGeom prst="rect">
              <a:avLst/>
            </a:prstGeom>
            <a:noFill/>
          </p:spPr>
          <p:txBody>
            <a:bodyPr wrap="none" rtlCol="0">
              <a:spAutoFit/>
            </a:bodyPr>
            <a:lstStyle/>
            <a:p>
              <a:r>
                <a:rPr kumimoji="1" lang="en-US" altLang="zh-CN" dirty="0"/>
                <a:t>Beijing</a:t>
              </a:r>
              <a:endParaRPr kumimoji="1" lang="zh-CN" altLang="en-US" dirty="0"/>
            </a:p>
          </p:txBody>
        </p:sp>
        <p:sp>
          <p:nvSpPr>
            <p:cNvPr id="37" name="文本框 36"/>
            <p:cNvSpPr txBox="1"/>
            <p:nvPr/>
          </p:nvSpPr>
          <p:spPr>
            <a:xfrm>
              <a:off x="5234654" y="4776193"/>
              <a:ext cx="715260" cy="369332"/>
            </a:xfrm>
            <a:prstGeom prst="rect">
              <a:avLst/>
            </a:prstGeom>
            <a:noFill/>
          </p:spPr>
          <p:txBody>
            <a:bodyPr wrap="none" rtlCol="0">
              <a:spAutoFit/>
            </a:bodyPr>
            <a:lstStyle/>
            <a:p>
              <a:r>
                <a:rPr kumimoji="1" lang="en-US" altLang="zh-CN" dirty="0"/>
                <a:t>China</a:t>
              </a:r>
              <a:endParaRPr kumimoji="1" lang="zh-CN" altLang="en-US" dirty="0"/>
            </a:p>
          </p:txBody>
        </p:sp>
        <p:sp>
          <p:nvSpPr>
            <p:cNvPr id="39" name="椭圆 38"/>
            <p:cNvSpPr/>
            <p:nvPr/>
          </p:nvSpPr>
          <p:spPr>
            <a:xfrm>
              <a:off x="5815019" y="4643407"/>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p:cNvSpPr/>
            <p:nvPr/>
          </p:nvSpPr>
          <p:spPr>
            <a:xfrm>
              <a:off x="6682027" y="4569341"/>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 name="直线箭头连接符 13"/>
            <p:cNvCxnSpPr>
              <a:stCxn id="28" idx="6"/>
              <a:endCxn id="33" idx="2"/>
            </p:cNvCxnSpPr>
            <p:nvPr/>
          </p:nvCxnSpPr>
          <p:spPr>
            <a:xfrm flipV="1">
              <a:off x="5998648" y="3343004"/>
              <a:ext cx="749345" cy="7406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线箭头连接符 40"/>
            <p:cNvCxnSpPr>
              <a:stCxn id="39" idx="6"/>
              <a:endCxn id="40" idx="2"/>
            </p:cNvCxnSpPr>
            <p:nvPr/>
          </p:nvCxnSpPr>
          <p:spPr>
            <a:xfrm flipV="1">
              <a:off x="5932682" y="4628173"/>
              <a:ext cx="749345" cy="7406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03906" y="5301576"/>
              <a:ext cx="1959383" cy="369332"/>
            </a:xfrm>
            <a:prstGeom prst="rect">
              <a:avLst/>
            </a:prstGeom>
            <a:noFill/>
          </p:spPr>
          <p:txBody>
            <a:bodyPr wrap="none" rtlCol="0">
              <a:spAutoFit/>
            </a:bodyPr>
            <a:lstStyle/>
            <a:p>
              <a:r>
                <a:rPr kumimoji="1" lang="en-US" altLang="zh-CN" b="1" dirty="0"/>
                <a:t>Word vector space</a:t>
              </a:r>
              <a:endParaRPr kumimoji="1" lang="zh-CN" altLang="en-US" b="1" dirty="0"/>
            </a:p>
          </p:txBody>
        </p:sp>
        <p:sp>
          <p:nvSpPr>
            <p:cNvPr id="66" name="文本框 65"/>
            <p:cNvSpPr txBox="1"/>
            <p:nvPr/>
          </p:nvSpPr>
          <p:spPr>
            <a:xfrm>
              <a:off x="2143277" y="5313749"/>
              <a:ext cx="1294650" cy="369332"/>
            </a:xfrm>
            <a:prstGeom prst="rect">
              <a:avLst/>
            </a:prstGeom>
            <a:noFill/>
          </p:spPr>
          <p:txBody>
            <a:bodyPr wrap="none" rtlCol="0">
              <a:spAutoFit/>
            </a:bodyPr>
            <a:lstStyle/>
            <a:p>
              <a:r>
                <a:rPr kumimoji="1" lang="en-US" altLang="zh-CN" b="1" dirty="0"/>
                <a:t>Text Corpus</a:t>
              </a:r>
              <a:endParaRPr kumimoji="1" lang="zh-CN" altLang="en-US" sz="1600" b="1" dirty="0"/>
            </a:p>
          </p:txBody>
        </p:sp>
        <p:pic>
          <p:nvPicPr>
            <p:cNvPr id="1026" name="Picture 2" descr="¸å³å¾ç"/>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10575" y="3408025"/>
              <a:ext cx="1362807" cy="136280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44" name="组 43"/>
          <p:cNvGrpSpPr/>
          <p:nvPr/>
        </p:nvGrpSpPr>
        <p:grpSpPr>
          <a:xfrm>
            <a:off x="1868451" y="2946743"/>
            <a:ext cx="8554558" cy="2849427"/>
            <a:chOff x="494279" y="2815697"/>
            <a:chExt cx="8554558" cy="3010004"/>
          </a:xfrm>
        </p:grpSpPr>
        <p:sp>
          <p:nvSpPr>
            <p:cNvPr id="73" name="右箭头 72"/>
            <p:cNvSpPr/>
            <p:nvPr/>
          </p:nvSpPr>
          <p:spPr>
            <a:xfrm>
              <a:off x="5390916" y="3802249"/>
              <a:ext cx="651001" cy="50671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zh-CN" altLang="en-US"/>
            </a:p>
          </p:txBody>
        </p:sp>
        <p:cxnSp>
          <p:nvCxnSpPr>
            <p:cNvPr id="74" name="直线箭头连接符 73"/>
            <p:cNvCxnSpPr/>
            <p:nvPr/>
          </p:nvCxnSpPr>
          <p:spPr>
            <a:xfrm>
              <a:off x="6234946" y="5241882"/>
              <a:ext cx="26371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线箭头连接符 74"/>
            <p:cNvCxnSpPr/>
            <p:nvPr/>
          </p:nvCxnSpPr>
          <p:spPr>
            <a:xfrm flipV="1">
              <a:off x="6234946" y="2869333"/>
              <a:ext cx="0" cy="23725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 name="椭圆 75"/>
            <p:cNvSpPr/>
            <p:nvPr/>
          </p:nvSpPr>
          <p:spPr>
            <a:xfrm>
              <a:off x="7012085" y="4450333"/>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7" name="文本框 76"/>
            <p:cNvSpPr txBox="1"/>
            <p:nvPr/>
          </p:nvSpPr>
          <p:spPr>
            <a:xfrm>
              <a:off x="6244807" y="4537511"/>
              <a:ext cx="816249" cy="390145"/>
            </a:xfrm>
            <a:prstGeom prst="rect">
              <a:avLst/>
            </a:prstGeom>
            <a:noFill/>
          </p:spPr>
          <p:txBody>
            <a:bodyPr wrap="none" rtlCol="0">
              <a:spAutoFit/>
            </a:bodyPr>
            <a:lstStyle/>
            <a:p>
              <a:r>
                <a:rPr kumimoji="1" lang="en-US" altLang="zh-CN" dirty="0"/>
                <a:t>Beijing</a:t>
              </a:r>
              <a:endParaRPr kumimoji="1" lang="zh-CN" altLang="en-US" dirty="0"/>
            </a:p>
          </p:txBody>
        </p:sp>
        <p:sp>
          <p:nvSpPr>
            <p:cNvPr id="78" name="椭圆 77"/>
            <p:cNvSpPr/>
            <p:nvPr/>
          </p:nvSpPr>
          <p:spPr>
            <a:xfrm>
              <a:off x="8007648" y="3277020"/>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9" name="文本框 78"/>
            <p:cNvSpPr txBox="1"/>
            <p:nvPr/>
          </p:nvSpPr>
          <p:spPr>
            <a:xfrm>
              <a:off x="7984122" y="4350941"/>
              <a:ext cx="1064715" cy="390145"/>
            </a:xfrm>
            <a:prstGeom prst="rect">
              <a:avLst/>
            </a:prstGeom>
            <a:noFill/>
          </p:spPr>
          <p:txBody>
            <a:bodyPr wrap="none" rtlCol="0">
              <a:spAutoFit/>
            </a:bodyPr>
            <a:lstStyle/>
            <a:p>
              <a:r>
                <a:rPr kumimoji="1" lang="en-US" altLang="zh-CN" dirty="0"/>
                <a:t>Xi </a:t>
              </a:r>
              <a:r>
                <a:rPr kumimoji="1" lang="en-US" altLang="zh-CN" dirty="0" err="1"/>
                <a:t>Jinping</a:t>
              </a:r>
              <a:endParaRPr kumimoji="1" lang="zh-CN" altLang="en-US" dirty="0"/>
            </a:p>
          </p:txBody>
        </p:sp>
        <p:sp>
          <p:nvSpPr>
            <p:cNvPr id="80" name="文本框 79"/>
            <p:cNvSpPr txBox="1"/>
            <p:nvPr/>
          </p:nvSpPr>
          <p:spPr>
            <a:xfrm>
              <a:off x="7602937" y="2869333"/>
              <a:ext cx="715260" cy="390145"/>
            </a:xfrm>
            <a:prstGeom prst="rect">
              <a:avLst/>
            </a:prstGeom>
            <a:noFill/>
          </p:spPr>
          <p:txBody>
            <a:bodyPr wrap="none" rtlCol="0">
              <a:spAutoFit/>
            </a:bodyPr>
            <a:lstStyle/>
            <a:p>
              <a:r>
                <a:rPr kumimoji="1" lang="en-US" altLang="zh-CN" dirty="0"/>
                <a:t>China</a:t>
              </a:r>
              <a:endParaRPr kumimoji="1" lang="zh-CN" altLang="en-US" dirty="0"/>
            </a:p>
          </p:txBody>
        </p:sp>
        <p:sp>
          <p:nvSpPr>
            <p:cNvPr id="81" name="椭圆 80"/>
            <p:cNvSpPr/>
            <p:nvPr/>
          </p:nvSpPr>
          <p:spPr>
            <a:xfrm>
              <a:off x="8213520" y="4191300"/>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82" name="直线箭头连接符 81"/>
            <p:cNvCxnSpPr>
              <a:stCxn id="82" idx="0"/>
            </p:cNvCxnSpPr>
            <p:nvPr/>
          </p:nvCxnSpPr>
          <p:spPr>
            <a:xfrm flipV="1">
              <a:off x="7070917" y="3335852"/>
              <a:ext cx="936731" cy="1114481"/>
            </a:xfrm>
            <a:prstGeom prst="straightConnector1">
              <a:avLst/>
            </a:prstGeom>
            <a:ln>
              <a:solidFill>
                <a:srgbClr val="7030A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4" name="文本框 83"/>
            <p:cNvSpPr txBox="1"/>
            <p:nvPr/>
          </p:nvSpPr>
          <p:spPr>
            <a:xfrm>
              <a:off x="6936761" y="3791164"/>
              <a:ext cx="831061" cy="390145"/>
            </a:xfrm>
            <a:prstGeom prst="rect">
              <a:avLst/>
            </a:prstGeom>
            <a:solidFill>
              <a:schemeClr val="bg1"/>
            </a:solidFill>
          </p:spPr>
          <p:txBody>
            <a:bodyPr wrap="none" rtlCol="0">
              <a:spAutoFit/>
            </a:bodyPr>
            <a:lstStyle/>
            <a:p>
              <a:r>
                <a:rPr kumimoji="1" lang="en-US" altLang="zh-CN" dirty="0"/>
                <a:t>Capital</a:t>
              </a:r>
              <a:endParaRPr kumimoji="1" lang="zh-CN" altLang="en-US" dirty="0"/>
            </a:p>
          </p:txBody>
        </p:sp>
        <p:grpSp>
          <p:nvGrpSpPr>
            <p:cNvPr id="86" name="组 85"/>
            <p:cNvGrpSpPr/>
            <p:nvPr/>
          </p:nvGrpSpPr>
          <p:grpSpPr>
            <a:xfrm>
              <a:off x="494279" y="2815697"/>
              <a:ext cx="4704166" cy="2594942"/>
              <a:chOff x="868838" y="2509101"/>
              <a:chExt cx="4704166" cy="2594942"/>
            </a:xfrm>
          </p:grpSpPr>
          <p:pic>
            <p:nvPicPr>
              <p:cNvPr id="87" name="图片 8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8467" y="2509101"/>
                <a:ext cx="1483572" cy="2594941"/>
              </a:xfrm>
              <a:prstGeom prst="rect">
                <a:avLst/>
              </a:prstGeom>
              <a:effectLst>
                <a:outerShdw blurRad="63500" sx="102000" sy="102000" algn="ctr" rotWithShape="0">
                  <a:prstClr val="black">
                    <a:alpha val="40000"/>
                  </a:prstClr>
                </a:outerShdw>
              </a:effectLst>
            </p:spPr>
          </p:pic>
          <p:pic>
            <p:nvPicPr>
              <p:cNvPr id="88" name="图片 8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02710" y="2509103"/>
                <a:ext cx="1470294" cy="2594940"/>
              </a:xfrm>
              <a:prstGeom prst="rect">
                <a:avLst/>
              </a:prstGeom>
              <a:effectLst>
                <a:outerShdw blurRad="63500" sx="102000" sy="102000" algn="ctr" rotWithShape="0">
                  <a:prstClr val="black">
                    <a:alpha val="40000"/>
                  </a:prstClr>
                </a:outerShdw>
              </a:effectLst>
            </p:spPr>
          </p:pic>
          <p:pic>
            <p:nvPicPr>
              <p:cNvPr id="89" name="图片 8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68838" y="2509101"/>
                <a:ext cx="1499535" cy="2594940"/>
              </a:xfrm>
              <a:prstGeom prst="rect">
                <a:avLst/>
              </a:prstGeom>
              <a:effectLst>
                <a:outerShdw blurRad="63500" sx="102000" sy="102000" algn="ctr" rotWithShape="0">
                  <a:prstClr val="black">
                    <a:alpha val="40000"/>
                  </a:prstClr>
                </a:outerShdw>
              </a:effectLst>
            </p:spPr>
          </p:pic>
          <p:cxnSp>
            <p:nvCxnSpPr>
              <p:cNvPr id="90" name="直线箭头连接符 89"/>
              <p:cNvCxnSpPr/>
              <p:nvPr/>
            </p:nvCxnSpPr>
            <p:spPr>
              <a:xfrm flipH="1" flipV="1">
                <a:off x="1196179" y="3726795"/>
                <a:ext cx="1436577" cy="1137161"/>
              </a:xfrm>
              <a:prstGeom prst="straightConnector1">
                <a:avLst/>
              </a:prstGeom>
              <a:ln w="25400">
                <a:solidFill>
                  <a:srgbClr val="843883"/>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91" name="直线箭头连接符 90"/>
              <p:cNvCxnSpPr/>
              <p:nvPr/>
            </p:nvCxnSpPr>
            <p:spPr>
              <a:xfrm flipV="1">
                <a:off x="3061521" y="3552317"/>
                <a:ext cx="1305571" cy="1440530"/>
              </a:xfrm>
              <a:prstGeom prst="straightConnector1">
                <a:avLst/>
              </a:prstGeom>
              <a:ln w="25400">
                <a:solidFill>
                  <a:srgbClr val="843883"/>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72" name="文本框 71"/>
            <p:cNvSpPr txBox="1"/>
            <p:nvPr/>
          </p:nvSpPr>
          <p:spPr>
            <a:xfrm>
              <a:off x="6525959" y="5364522"/>
              <a:ext cx="2026324" cy="390145"/>
            </a:xfrm>
            <a:prstGeom prst="rect">
              <a:avLst/>
            </a:prstGeom>
            <a:noFill/>
          </p:spPr>
          <p:txBody>
            <a:bodyPr wrap="none" rtlCol="0">
              <a:spAutoFit/>
            </a:bodyPr>
            <a:lstStyle/>
            <a:p>
              <a:r>
                <a:rPr kumimoji="1" lang="en-US" altLang="zh-CN" b="1" dirty="0"/>
                <a:t>Entity</a:t>
              </a:r>
              <a:r>
                <a:rPr kumimoji="1" lang="zh-CN" altLang="en-US" b="1" dirty="0"/>
                <a:t> </a:t>
              </a:r>
              <a:r>
                <a:rPr kumimoji="1" lang="en-US" altLang="zh-CN" b="1" dirty="0"/>
                <a:t>Vector Space</a:t>
              </a:r>
              <a:endParaRPr kumimoji="1" lang="zh-CN" altLang="en-US" b="1" dirty="0"/>
            </a:p>
          </p:txBody>
        </p:sp>
        <p:sp>
          <p:nvSpPr>
            <p:cNvPr id="70" name="文本框 69"/>
            <p:cNvSpPr txBox="1"/>
            <p:nvPr/>
          </p:nvSpPr>
          <p:spPr>
            <a:xfrm>
              <a:off x="1972597" y="5435556"/>
              <a:ext cx="1829347" cy="390145"/>
            </a:xfrm>
            <a:prstGeom prst="rect">
              <a:avLst/>
            </a:prstGeom>
            <a:noFill/>
          </p:spPr>
          <p:txBody>
            <a:bodyPr wrap="none" rtlCol="0">
              <a:spAutoFit/>
            </a:bodyPr>
            <a:lstStyle/>
            <a:p>
              <a:r>
                <a:rPr kumimoji="1" lang="en-US" altLang="zh-CN" b="1" dirty="0"/>
                <a:t>knowledge graph</a:t>
              </a:r>
              <a:endParaRPr kumimoji="1" lang="zh-CN" altLang="en-US" b="1" dirty="0"/>
            </a:p>
          </p:txBody>
        </p:sp>
        <p:cxnSp>
          <p:nvCxnSpPr>
            <p:cNvPr id="62" name="直线箭头连接符 61"/>
            <p:cNvCxnSpPr>
              <a:stCxn id="81" idx="0"/>
              <a:endCxn id="78" idx="5"/>
            </p:cNvCxnSpPr>
            <p:nvPr/>
          </p:nvCxnSpPr>
          <p:spPr>
            <a:xfrm flipH="1" flipV="1">
              <a:off x="8108080" y="3377452"/>
              <a:ext cx="164272" cy="813848"/>
            </a:xfrm>
            <a:prstGeom prst="straightConnector1">
              <a:avLst/>
            </a:prstGeom>
            <a:ln>
              <a:solidFill>
                <a:srgbClr val="7030A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7902042" y="3616685"/>
              <a:ext cx="1072409" cy="390145"/>
            </a:xfrm>
            <a:prstGeom prst="rect">
              <a:avLst/>
            </a:prstGeom>
            <a:solidFill>
              <a:schemeClr val="bg1"/>
            </a:solidFill>
          </p:spPr>
          <p:txBody>
            <a:bodyPr wrap="none" rtlCol="0">
              <a:spAutoFit/>
            </a:bodyPr>
            <a:lstStyle/>
            <a:p>
              <a:r>
                <a:rPr kumimoji="1" lang="en-US" altLang="zh-CN" dirty="0"/>
                <a:t>President</a:t>
              </a:r>
              <a:endParaRPr kumimoji="1" lang="zh-CN" altLang="en-US" dirty="0"/>
            </a:p>
          </p:txBody>
        </p:sp>
      </p:grpSp>
    </p:spTree>
    <p:extLst>
      <p:ext uri="{BB962C8B-B14F-4D97-AF65-F5344CB8AC3E}">
        <p14:creationId xmlns:p14="http://schemas.microsoft.com/office/powerpoint/2010/main" val="135965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六边形 16"/>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1"/>
          <p:cNvSpPr>
            <a:spLocks noGrp="1"/>
          </p:cNvSpPr>
          <p:nvPr>
            <p:ph type="title"/>
          </p:nvPr>
        </p:nvSpPr>
        <p:spPr>
          <a:xfrm>
            <a:off x="1775520" y="274638"/>
            <a:ext cx="6434348" cy="922114"/>
          </a:xfrm>
        </p:spPr>
        <p:txBody>
          <a:bodyPr/>
          <a:lstStyle/>
          <a:p>
            <a:r>
              <a:rPr lang="en-US" altLang="zh-CN" dirty="0">
                <a:latin typeface="+mj-lt"/>
              </a:rPr>
              <a:t>Knowledge Graph and Text</a:t>
            </a:r>
            <a:endParaRPr lang="zh-CN" altLang="en-US" dirty="0">
              <a:latin typeface="+mj-lt"/>
            </a:endParaRPr>
          </a:p>
        </p:txBody>
      </p:sp>
      <p:sp>
        <p:nvSpPr>
          <p:cNvPr id="20" name="内容占位符 2"/>
          <p:cNvSpPr>
            <a:spLocks noGrp="1"/>
          </p:cNvSpPr>
          <p:nvPr>
            <p:ph idx="1"/>
          </p:nvPr>
        </p:nvSpPr>
        <p:spPr>
          <a:xfrm>
            <a:off x="1760034" y="1427831"/>
            <a:ext cx="8907966" cy="1285628"/>
          </a:xfrm>
        </p:spPr>
        <p:txBody>
          <a:bodyPr>
            <a:normAutofit/>
          </a:bodyPr>
          <a:lstStyle/>
          <a:p>
            <a:r>
              <a:rPr lang="en-US" altLang="zh-CN" sz="2400" dirty="0">
                <a:latin typeface="+mn-lt"/>
              </a:rPr>
              <a:t>knowledge graphs is helpful for text understanding</a:t>
            </a:r>
          </a:p>
          <a:p>
            <a:r>
              <a:rPr lang="en-US" altLang="zh-CN" sz="2400" dirty="0">
                <a:latin typeface="+mn-lt"/>
              </a:rPr>
              <a:t>Texts contain complementary</a:t>
            </a:r>
            <a:r>
              <a:rPr lang="zh-CN" altLang="en-US" sz="2400" dirty="0">
                <a:latin typeface="+mn-lt"/>
              </a:rPr>
              <a:t> </a:t>
            </a:r>
            <a:r>
              <a:rPr lang="en-US" altLang="zh-CN" sz="2400" dirty="0">
                <a:latin typeface="+mn-lt"/>
              </a:rPr>
              <a:t>information to knowledge graphs</a:t>
            </a:r>
          </a:p>
          <a:p>
            <a:endParaRPr lang="zh-CN" altLang="en-US" sz="2400" dirty="0"/>
          </a:p>
        </p:txBody>
      </p:sp>
      <p:grpSp>
        <p:nvGrpSpPr>
          <p:cNvPr id="3" name="组 2"/>
          <p:cNvGrpSpPr/>
          <p:nvPr/>
        </p:nvGrpSpPr>
        <p:grpSpPr>
          <a:xfrm>
            <a:off x="2139029" y="3061030"/>
            <a:ext cx="7902804" cy="2998842"/>
            <a:chOff x="513126" y="2868903"/>
            <a:chExt cx="7902804" cy="2998842"/>
          </a:xfrm>
        </p:grpSpPr>
        <p:pic>
          <p:nvPicPr>
            <p:cNvPr id="25" name="图片 2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3913863">
              <a:off x="5540651" y="3487333"/>
              <a:ext cx="1178643" cy="1178643"/>
            </a:xfrm>
            <a:prstGeom prst="rect">
              <a:avLst/>
            </a:prstGeom>
          </p:spPr>
        </p:pic>
        <p:grpSp>
          <p:nvGrpSpPr>
            <p:cNvPr id="2" name="组 1"/>
            <p:cNvGrpSpPr/>
            <p:nvPr/>
          </p:nvGrpSpPr>
          <p:grpSpPr>
            <a:xfrm>
              <a:off x="513126" y="2868903"/>
              <a:ext cx="4704166" cy="2998842"/>
              <a:chOff x="236034" y="2868903"/>
              <a:chExt cx="4704166" cy="2998842"/>
            </a:xfrm>
          </p:grpSpPr>
          <p:grpSp>
            <p:nvGrpSpPr>
              <p:cNvPr id="38" name="组 37"/>
              <p:cNvGrpSpPr/>
              <p:nvPr/>
            </p:nvGrpSpPr>
            <p:grpSpPr>
              <a:xfrm>
                <a:off x="236034" y="2868903"/>
                <a:ext cx="4704166" cy="2594942"/>
                <a:chOff x="868838" y="2509101"/>
                <a:chExt cx="4704166" cy="2594942"/>
              </a:xfrm>
            </p:grpSpPr>
            <p:pic>
              <p:nvPicPr>
                <p:cNvPr id="43" name="图片 4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8467" y="2509101"/>
                  <a:ext cx="1483572" cy="2594941"/>
                </a:xfrm>
                <a:prstGeom prst="rect">
                  <a:avLst/>
                </a:prstGeom>
                <a:effectLst>
                  <a:outerShdw blurRad="63500" sx="102000" sy="102000" algn="ctr" rotWithShape="0">
                    <a:prstClr val="black">
                      <a:alpha val="40000"/>
                    </a:prstClr>
                  </a:outerShdw>
                </a:effectLst>
              </p:spPr>
            </p:pic>
            <p:pic>
              <p:nvPicPr>
                <p:cNvPr id="44" name="图片 4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02710" y="2509103"/>
                  <a:ext cx="1470294" cy="2594940"/>
                </a:xfrm>
                <a:prstGeom prst="rect">
                  <a:avLst/>
                </a:prstGeom>
                <a:effectLst>
                  <a:outerShdw blurRad="63500" sx="102000" sy="102000" algn="ctr" rotWithShape="0">
                    <a:prstClr val="black">
                      <a:alpha val="40000"/>
                    </a:prstClr>
                  </a:outerShdw>
                </a:effectLst>
              </p:spPr>
            </p:pic>
            <p:pic>
              <p:nvPicPr>
                <p:cNvPr id="45" name="图片 4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68838" y="2509101"/>
                  <a:ext cx="1499535" cy="2594940"/>
                </a:xfrm>
                <a:prstGeom prst="rect">
                  <a:avLst/>
                </a:prstGeom>
                <a:effectLst>
                  <a:outerShdw blurRad="63500" sx="102000" sy="102000" algn="ctr" rotWithShape="0">
                    <a:prstClr val="black">
                      <a:alpha val="40000"/>
                    </a:prstClr>
                  </a:outerShdw>
                </a:effectLst>
              </p:spPr>
            </p:pic>
            <p:cxnSp>
              <p:nvCxnSpPr>
                <p:cNvPr id="46" name="直线箭头连接符 45"/>
                <p:cNvCxnSpPr/>
                <p:nvPr/>
              </p:nvCxnSpPr>
              <p:spPr>
                <a:xfrm flipH="1" flipV="1">
                  <a:off x="1196179" y="3726795"/>
                  <a:ext cx="1436577" cy="1137161"/>
                </a:xfrm>
                <a:prstGeom prst="straightConnector1">
                  <a:avLst/>
                </a:prstGeom>
                <a:ln w="25400">
                  <a:solidFill>
                    <a:srgbClr val="843883"/>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7" name="直线箭头连接符 46"/>
                <p:cNvCxnSpPr/>
                <p:nvPr/>
              </p:nvCxnSpPr>
              <p:spPr>
                <a:xfrm flipV="1">
                  <a:off x="3061521" y="3552317"/>
                  <a:ext cx="1305571" cy="1440530"/>
                </a:xfrm>
                <a:prstGeom prst="straightConnector1">
                  <a:avLst/>
                </a:prstGeom>
                <a:ln w="25400">
                  <a:solidFill>
                    <a:srgbClr val="843883"/>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40" name="文本框 39"/>
              <p:cNvSpPr txBox="1"/>
              <p:nvPr/>
            </p:nvSpPr>
            <p:spPr>
              <a:xfrm>
                <a:off x="1719822" y="5498413"/>
                <a:ext cx="1829347" cy="369332"/>
              </a:xfrm>
              <a:prstGeom prst="rect">
                <a:avLst/>
              </a:prstGeom>
              <a:noFill/>
            </p:spPr>
            <p:txBody>
              <a:bodyPr wrap="none" rtlCol="0">
                <a:spAutoFit/>
              </a:bodyPr>
              <a:lstStyle/>
              <a:p>
                <a:r>
                  <a:rPr kumimoji="1" lang="en-US" altLang="zh-CN" b="1" dirty="0"/>
                  <a:t>knowledge graph</a:t>
                </a:r>
                <a:endParaRPr kumimoji="1" lang="zh-CN" altLang="en-US" b="1" dirty="0"/>
              </a:p>
            </p:txBody>
          </p:sp>
        </p:grpSp>
        <p:sp>
          <p:nvSpPr>
            <p:cNvPr id="63" name="文本框 62"/>
            <p:cNvSpPr txBox="1"/>
            <p:nvPr/>
          </p:nvSpPr>
          <p:spPr>
            <a:xfrm>
              <a:off x="7012715" y="5445908"/>
              <a:ext cx="1294650" cy="369332"/>
            </a:xfrm>
            <a:prstGeom prst="rect">
              <a:avLst/>
            </a:prstGeom>
            <a:noFill/>
          </p:spPr>
          <p:txBody>
            <a:bodyPr wrap="none" rtlCol="0">
              <a:spAutoFit/>
            </a:bodyPr>
            <a:lstStyle/>
            <a:p>
              <a:r>
                <a:rPr kumimoji="1" lang="en-US" altLang="zh-CN" b="1" dirty="0"/>
                <a:t>Text Corpus</a:t>
              </a:r>
              <a:endParaRPr kumimoji="1" lang="zh-CN" altLang="en-US" sz="1600" b="1" dirty="0"/>
            </a:p>
          </p:txBody>
        </p:sp>
        <p:pic>
          <p:nvPicPr>
            <p:cNvPr id="64" name="Picture 2" descr="¸å³å¾ç"/>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053123" y="3294646"/>
              <a:ext cx="1362807" cy="136280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7" name="组 6"/>
          <p:cNvGrpSpPr/>
          <p:nvPr/>
        </p:nvGrpSpPr>
        <p:grpSpPr>
          <a:xfrm>
            <a:off x="2614681" y="3078844"/>
            <a:ext cx="7029903" cy="2864521"/>
            <a:chOff x="1090680" y="3078843"/>
            <a:chExt cx="7029903" cy="2864521"/>
          </a:xfrm>
        </p:grpSpPr>
        <p:grpSp>
          <p:nvGrpSpPr>
            <p:cNvPr id="5" name="组 4"/>
            <p:cNvGrpSpPr/>
            <p:nvPr/>
          </p:nvGrpSpPr>
          <p:grpSpPr>
            <a:xfrm>
              <a:off x="5306692" y="3078843"/>
              <a:ext cx="2813891" cy="2864521"/>
              <a:chOff x="5988136" y="3001416"/>
              <a:chExt cx="2813891" cy="2864521"/>
            </a:xfrm>
          </p:grpSpPr>
          <p:cxnSp>
            <p:nvCxnSpPr>
              <p:cNvPr id="21" name="直线箭头连接符 20"/>
              <p:cNvCxnSpPr/>
              <p:nvPr/>
            </p:nvCxnSpPr>
            <p:spPr>
              <a:xfrm>
                <a:off x="5988136" y="5373965"/>
                <a:ext cx="263714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p:cNvCxnSpPr/>
              <p:nvPr/>
            </p:nvCxnSpPr>
            <p:spPr>
              <a:xfrm flipV="1">
                <a:off x="5988136" y="3001416"/>
                <a:ext cx="0" cy="23725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6765275" y="4582416"/>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p:cNvSpPr/>
              <p:nvPr/>
            </p:nvSpPr>
            <p:spPr>
              <a:xfrm>
                <a:off x="7760838" y="3409103"/>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文本框 26"/>
              <p:cNvSpPr txBox="1"/>
              <p:nvPr/>
            </p:nvSpPr>
            <p:spPr>
              <a:xfrm>
                <a:off x="7737312" y="4483024"/>
                <a:ext cx="1064715" cy="369332"/>
              </a:xfrm>
              <a:prstGeom prst="rect">
                <a:avLst/>
              </a:prstGeom>
              <a:noFill/>
            </p:spPr>
            <p:txBody>
              <a:bodyPr wrap="none" rtlCol="0">
                <a:spAutoFit/>
              </a:bodyPr>
              <a:lstStyle/>
              <a:p>
                <a:r>
                  <a:rPr kumimoji="1" lang="en-US" altLang="zh-CN" dirty="0"/>
                  <a:t>Xi </a:t>
                </a:r>
                <a:r>
                  <a:rPr kumimoji="1" lang="en-US" altLang="zh-CN" dirty="0" err="1"/>
                  <a:t>Jinping</a:t>
                </a:r>
                <a:endParaRPr kumimoji="1" lang="zh-CN" altLang="en-US" dirty="0"/>
              </a:p>
            </p:txBody>
          </p:sp>
          <p:sp>
            <p:nvSpPr>
              <p:cNvPr id="28" name="文本框 27"/>
              <p:cNvSpPr txBox="1"/>
              <p:nvPr/>
            </p:nvSpPr>
            <p:spPr>
              <a:xfrm>
                <a:off x="7356127" y="3001416"/>
                <a:ext cx="715260" cy="369332"/>
              </a:xfrm>
              <a:prstGeom prst="rect">
                <a:avLst/>
              </a:prstGeom>
              <a:noFill/>
            </p:spPr>
            <p:txBody>
              <a:bodyPr wrap="none" rtlCol="0">
                <a:spAutoFit/>
              </a:bodyPr>
              <a:lstStyle/>
              <a:p>
                <a:r>
                  <a:rPr kumimoji="1" lang="en-US" altLang="zh-CN" dirty="0">
                    <a:solidFill>
                      <a:srgbClr val="FF0000"/>
                    </a:solidFill>
                  </a:rPr>
                  <a:t>China</a:t>
                </a:r>
                <a:endParaRPr kumimoji="1" lang="zh-CN" altLang="en-US" dirty="0">
                  <a:solidFill>
                    <a:srgbClr val="FF0000"/>
                  </a:solidFill>
                </a:endParaRPr>
              </a:p>
            </p:txBody>
          </p:sp>
          <p:sp>
            <p:nvSpPr>
              <p:cNvPr id="29" name="椭圆 28"/>
              <p:cNvSpPr/>
              <p:nvPr/>
            </p:nvSpPr>
            <p:spPr>
              <a:xfrm>
                <a:off x="7966710" y="4323383"/>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0" name="直线箭头连接符 29"/>
              <p:cNvCxnSpPr/>
              <p:nvPr/>
            </p:nvCxnSpPr>
            <p:spPr>
              <a:xfrm flipV="1">
                <a:off x="6824107" y="3467935"/>
                <a:ext cx="936731" cy="1114481"/>
              </a:xfrm>
              <a:prstGeom prst="straightConnector1">
                <a:avLst/>
              </a:prstGeom>
              <a:ln>
                <a:solidFill>
                  <a:srgbClr val="7030A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689951" y="3923247"/>
                <a:ext cx="831125" cy="369332"/>
              </a:xfrm>
              <a:prstGeom prst="rect">
                <a:avLst/>
              </a:prstGeom>
              <a:solidFill>
                <a:schemeClr val="bg1"/>
              </a:solidFill>
            </p:spPr>
            <p:txBody>
              <a:bodyPr wrap="none" rtlCol="0">
                <a:spAutoFit/>
              </a:bodyPr>
              <a:lstStyle/>
              <a:p>
                <a:r>
                  <a:rPr kumimoji="1" lang="en-US" altLang="zh-CN" dirty="0">
                    <a:solidFill>
                      <a:srgbClr val="FF0000"/>
                    </a:solidFill>
                  </a:rPr>
                  <a:t>Capital</a:t>
                </a:r>
                <a:endParaRPr kumimoji="1" lang="zh-CN" altLang="en-US" dirty="0">
                  <a:solidFill>
                    <a:srgbClr val="FF0000"/>
                  </a:solidFill>
                </a:endParaRPr>
              </a:p>
            </p:txBody>
          </p:sp>
          <p:sp>
            <p:nvSpPr>
              <p:cNvPr id="33" name="文本框 32"/>
              <p:cNvSpPr txBox="1"/>
              <p:nvPr/>
            </p:nvSpPr>
            <p:spPr>
              <a:xfrm>
                <a:off x="6279149" y="5496605"/>
                <a:ext cx="2026645" cy="369332"/>
              </a:xfrm>
              <a:prstGeom prst="rect">
                <a:avLst/>
              </a:prstGeom>
              <a:noFill/>
            </p:spPr>
            <p:txBody>
              <a:bodyPr wrap="none" rtlCol="0">
                <a:spAutoFit/>
              </a:bodyPr>
              <a:lstStyle/>
              <a:p>
                <a:r>
                  <a:rPr kumimoji="1" lang="en-US" altLang="zh-CN" b="1" dirty="0"/>
                  <a:t>Entity</a:t>
                </a:r>
                <a:r>
                  <a:rPr kumimoji="1" lang="zh-CN" altLang="en-US" b="1" dirty="0"/>
                  <a:t> </a:t>
                </a:r>
                <a:r>
                  <a:rPr kumimoji="1" lang="en-US" altLang="zh-CN" b="1" dirty="0"/>
                  <a:t>Vector Space</a:t>
                </a:r>
                <a:endParaRPr kumimoji="1" lang="zh-CN" altLang="en-US" b="1" dirty="0"/>
              </a:p>
            </p:txBody>
          </p:sp>
          <p:cxnSp>
            <p:nvCxnSpPr>
              <p:cNvPr id="35" name="直线箭头连接符 34"/>
              <p:cNvCxnSpPr/>
              <p:nvPr/>
            </p:nvCxnSpPr>
            <p:spPr>
              <a:xfrm flipH="1" flipV="1">
                <a:off x="7861270" y="3509535"/>
                <a:ext cx="164272" cy="813848"/>
              </a:xfrm>
              <a:prstGeom prst="straightConnector1">
                <a:avLst/>
              </a:prstGeom>
              <a:ln>
                <a:solidFill>
                  <a:srgbClr val="7030A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655232" y="3748768"/>
                <a:ext cx="1072473" cy="369332"/>
              </a:xfrm>
              <a:prstGeom prst="rect">
                <a:avLst/>
              </a:prstGeom>
              <a:solidFill>
                <a:schemeClr val="bg1"/>
              </a:solidFill>
            </p:spPr>
            <p:txBody>
              <a:bodyPr wrap="none" rtlCol="0">
                <a:spAutoFit/>
              </a:bodyPr>
              <a:lstStyle/>
              <a:p>
                <a:r>
                  <a:rPr kumimoji="1" lang="en-US" altLang="zh-CN" dirty="0"/>
                  <a:t>President</a:t>
                </a:r>
                <a:endParaRPr kumimoji="1" lang="zh-CN" altLang="en-US" dirty="0"/>
              </a:p>
            </p:txBody>
          </p:sp>
          <p:sp>
            <p:nvSpPr>
              <p:cNvPr id="57" name="文本框 56"/>
              <p:cNvSpPr txBox="1"/>
              <p:nvPr/>
            </p:nvSpPr>
            <p:spPr>
              <a:xfrm>
                <a:off x="6634011" y="4595722"/>
                <a:ext cx="816249" cy="369332"/>
              </a:xfrm>
              <a:prstGeom prst="rect">
                <a:avLst/>
              </a:prstGeom>
              <a:noFill/>
            </p:spPr>
            <p:txBody>
              <a:bodyPr wrap="none" rtlCol="0">
                <a:spAutoFit/>
              </a:bodyPr>
              <a:lstStyle/>
              <a:p>
                <a:r>
                  <a:rPr kumimoji="1" lang="en-US" altLang="zh-CN" dirty="0">
                    <a:solidFill>
                      <a:srgbClr val="FF0000"/>
                    </a:solidFill>
                  </a:rPr>
                  <a:t>Beijing</a:t>
                </a:r>
                <a:endParaRPr kumimoji="1" lang="zh-CN" altLang="en-US" dirty="0">
                  <a:solidFill>
                    <a:srgbClr val="FF0000"/>
                  </a:solidFill>
                </a:endParaRPr>
              </a:p>
            </p:txBody>
          </p:sp>
        </p:grpSp>
        <p:grpSp>
          <p:nvGrpSpPr>
            <p:cNvPr id="4" name="组 3"/>
            <p:cNvGrpSpPr/>
            <p:nvPr/>
          </p:nvGrpSpPr>
          <p:grpSpPr>
            <a:xfrm>
              <a:off x="1090680" y="3117157"/>
              <a:ext cx="3057099" cy="2794423"/>
              <a:chOff x="1190822" y="3066853"/>
              <a:chExt cx="3057099" cy="2794423"/>
            </a:xfrm>
          </p:grpSpPr>
          <p:sp>
            <p:nvSpPr>
              <p:cNvPr id="24" name="文本框 23"/>
              <p:cNvSpPr txBox="1"/>
              <p:nvPr/>
            </p:nvSpPr>
            <p:spPr>
              <a:xfrm>
                <a:off x="2395821" y="4766578"/>
                <a:ext cx="816249" cy="369332"/>
              </a:xfrm>
              <a:prstGeom prst="rect">
                <a:avLst/>
              </a:prstGeom>
              <a:noFill/>
            </p:spPr>
            <p:txBody>
              <a:bodyPr wrap="none" rtlCol="0">
                <a:spAutoFit/>
              </a:bodyPr>
              <a:lstStyle/>
              <a:p>
                <a:r>
                  <a:rPr kumimoji="1" lang="en-US" altLang="zh-CN" dirty="0">
                    <a:solidFill>
                      <a:srgbClr val="FF0000"/>
                    </a:solidFill>
                  </a:rPr>
                  <a:t>Beijing</a:t>
                </a:r>
                <a:endParaRPr kumimoji="1" lang="zh-CN" altLang="en-US" dirty="0">
                  <a:solidFill>
                    <a:srgbClr val="FF0000"/>
                  </a:solidFill>
                </a:endParaRPr>
              </a:p>
            </p:txBody>
          </p:sp>
          <p:sp>
            <p:nvSpPr>
              <p:cNvPr id="50" name="文本框 49"/>
              <p:cNvSpPr txBox="1"/>
              <p:nvPr/>
            </p:nvSpPr>
            <p:spPr>
              <a:xfrm>
                <a:off x="2869731" y="3066853"/>
                <a:ext cx="891591" cy="369332"/>
              </a:xfrm>
              <a:prstGeom prst="rect">
                <a:avLst/>
              </a:prstGeom>
              <a:noFill/>
            </p:spPr>
            <p:txBody>
              <a:bodyPr wrap="none" rtlCol="0">
                <a:spAutoFit/>
              </a:bodyPr>
              <a:lstStyle/>
              <a:p>
                <a:r>
                  <a:rPr kumimoji="1" lang="en-US" altLang="zh-CN" dirty="0"/>
                  <a:t>London</a:t>
                </a:r>
                <a:endParaRPr kumimoji="1" lang="zh-CN" altLang="en-US" dirty="0"/>
              </a:p>
            </p:txBody>
          </p:sp>
          <p:cxnSp>
            <p:nvCxnSpPr>
              <p:cNvPr id="52" name="直线箭头连接符 51"/>
              <p:cNvCxnSpPr/>
              <p:nvPr/>
            </p:nvCxnSpPr>
            <p:spPr>
              <a:xfrm>
                <a:off x="1190822" y="5439402"/>
                <a:ext cx="305709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线箭头连接符 52"/>
              <p:cNvCxnSpPr/>
              <p:nvPr/>
            </p:nvCxnSpPr>
            <p:spPr>
              <a:xfrm flipV="1">
                <a:off x="1190822" y="3066853"/>
                <a:ext cx="0" cy="23725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2096516" y="3548606"/>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文本框 54"/>
              <p:cNvSpPr txBox="1"/>
              <p:nvPr/>
            </p:nvSpPr>
            <p:spPr>
              <a:xfrm>
                <a:off x="1389840" y="3663314"/>
                <a:ext cx="934871" cy="369332"/>
              </a:xfrm>
              <a:prstGeom prst="rect">
                <a:avLst/>
              </a:prstGeom>
              <a:noFill/>
            </p:spPr>
            <p:txBody>
              <a:bodyPr wrap="none" rtlCol="0">
                <a:spAutoFit/>
              </a:bodyPr>
              <a:lstStyle/>
              <a:p>
                <a:r>
                  <a:rPr kumimoji="1" lang="en-US" altLang="zh-CN" dirty="0"/>
                  <a:t>England</a:t>
                </a:r>
                <a:endParaRPr kumimoji="1" lang="zh-CN" altLang="en-US" dirty="0"/>
              </a:p>
            </p:txBody>
          </p:sp>
          <p:sp>
            <p:nvSpPr>
              <p:cNvPr id="56" name="椭圆 55"/>
              <p:cNvSpPr/>
              <p:nvPr/>
            </p:nvSpPr>
            <p:spPr>
              <a:xfrm>
                <a:off x="2963524" y="3474540"/>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8" name="文本框 57"/>
              <p:cNvSpPr txBox="1"/>
              <p:nvPr/>
            </p:nvSpPr>
            <p:spPr>
              <a:xfrm>
                <a:off x="1450185" y="4966561"/>
                <a:ext cx="715260" cy="369332"/>
              </a:xfrm>
              <a:prstGeom prst="rect">
                <a:avLst/>
              </a:prstGeom>
              <a:noFill/>
            </p:spPr>
            <p:txBody>
              <a:bodyPr wrap="none" rtlCol="0">
                <a:spAutoFit/>
              </a:bodyPr>
              <a:lstStyle/>
              <a:p>
                <a:r>
                  <a:rPr kumimoji="1" lang="en-US" altLang="zh-CN" dirty="0">
                    <a:solidFill>
                      <a:srgbClr val="FF0000"/>
                    </a:solidFill>
                  </a:rPr>
                  <a:t>China</a:t>
                </a:r>
                <a:endParaRPr kumimoji="1" lang="zh-CN" altLang="en-US" dirty="0">
                  <a:solidFill>
                    <a:srgbClr val="FF0000"/>
                  </a:solidFill>
                </a:endParaRPr>
              </a:p>
            </p:txBody>
          </p:sp>
          <p:sp>
            <p:nvSpPr>
              <p:cNvPr id="59" name="椭圆 58"/>
              <p:cNvSpPr/>
              <p:nvPr/>
            </p:nvSpPr>
            <p:spPr>
              <a:xfrm>
                <a:off x="2030550" y="4833775"/>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椭圆 59"/>
              <p:cNvSpPr/>
              <p:nvPr/>
            </p:nvSpPr>
            <p:spPr>
              <a:xfrm>
                <a:off x="2897558" y="4759709"/>
                <a:ext cx="117663" cy="1176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1" name="直线箭头连接符 60"/>
              <p:cNvCxnSpPr/>
              <p:nvPr/>
            </p:nvCxnSpPr>
            <p:spPr>
              <a:xfrm flipV="1">
                <a:off x="2214179" y="3533372"/>
                <a:ext cx="749345" cy="7406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线箭头连接符 61"/>
              <p:cNvCxnSpPr/>
              <p:nvPr/>
            </p:nvCxnSpPr>
            <p:spPr>
              <a:xfrm flipV="1">
                <a:off x="2148213" y="4818541"/>
                <a:ext cx="749345" cy="7406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1919437" y="5491944"/>
                <a:ext cx="1959383" cy="369332"/>
              </a:xfrm>
              <a:prstGeom prst="rect">
                <a:avLst/>
              </a:prstGeom>
              <a:noFill/>
            </p:spPr>
            <p:txBody>
              <a:bodyPr wrap="none" rtlCol="0">
                <a:spAutoFit/>
              </a:bodyPr>
              <a:lstStyle/>
              <a:p>
                <a:r>
                  <a:rPr kumimoji="1" lang="en-US" altLang="zh-CN" b="1" dirty="0"/>
                  <a:t>Word vector space</a:t>
                </a:r>
                <a:endParaRPr kumimoji="1" lang="zh-CN" altLang="en-US" b="1" dirty="0"/>
              </a:p>
            </p:txBody>
          </p:sp>
        </p:grpSp>
        <p:pic>
          <p:nvPicPr>
            <p:cNvPr id="68" name="图片 6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3913863">
              <a:off x="3977110" y="3697696"/>
              <a:ext cx="1178643" cy="1178643"/>
            </a:xfrm>
            <a:prstGeom prst="rect">
              <a:avLst/>
            </a:prstGeom>
          </p:spPr>
        </p:pic>
      </p:grpSp>
    </p:spTree>
    <p:extLst>
      <p:ext uri="{BB962C8B-B14F-4D97-AF65-F5344CB8AC3E}">
        <p14:creationId xmlns:p14="http://schemas.microsoft.com/office/powerpoint/2010/main" val="204367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latin typeface="+mj-lt"/>
              </a:rPr>
              <a:t>Jointly Representation Learning of Words and Entities</a:t>
            </a:r>
            <a:endParaRPr lang="zh-CN" altLang="en-US" sz="3200" dirty="0">
              <a:latin typeface="+mj-lt"/>
            </a:endParaRPr>
          </a:p>
        </p:txBody>
      </p:sp>
      <p:sp>
        <p:nvSpPr>
          <p:cNvPr id="3" name="内容占位符 2"/>
          <p:cNvSpPr>
            <a:spLocks noGrp="1"/>
          </p:cNvSpPr>
          <p:nvPr>
            <p:ph idx="1"/>
          </p:nvPr>
        </p:nvSpPr>
        <p:spPr>
          <a:xfrm>
            <a:off x="1703892" y="3775501"/>
            <a:ext cx="8804088" cy="2533249"/>
          </a:xfrm>
        </p:spPr>
        <p:txBody>
          <a:bodyPr>
            <a:normAutofit lnSpcReduction="10000"/>
          </a:bodyPr>
          <a:lstStyle/>
          <a:p>
            <a:r>
              <a:rPr lang="en-US" altLang="zh-CN" dirty="0">
                <a:latin typeface="+mn-lt"/>
              </a:rPr>
              <a:t>Advantages:</a:t>
            </a:r>
          </a:p>
          <a:p>
            <a:pPr lvl="1">
              <a:lnSpc>
                <a:spcPct val="125000"/>
              </a:lnSpc>
            </a:pPr>
            <a:r>
              <a:rPr lang="en-US" altLang="zh-CN" sz="2400" b="1" dirty="0">
                <a:latin typeface="+mn-lt"/>
              </a:rPr>
              <a:t>Supporting joint computations </a:t>
            </a:r>
            <a:r>
              <a:rPr lang="en-US" altLang="zh-CN" sz="2400" dirty="0">
                <a:latin typeface="+mn-lt"/>
              </a:rPr>
              <a:t>among words and entities</a:t>
            </a:r>
          </a:p>
          <a:p>
            <a:pPr lvl="1">
              <a:lnSpc>
                <a:spcPct val="125000"/>
              </a:lnSpc>
            </a:pPr>
            <a:r>
              <a:rPr lang="en-US" altLang="zh-CN" sz="2400" b="1" dirty="0">
                <a:latin typeface="+mn-lt"/>
              </a:rPr>
              <a:t>Improving embedding quality </a:t>
            </a:r>
            <a:r>
              <a:rPr lang="en-US" altLang="zh-CN" sz="2400" dirty="0">
                <a:latin typeface="+mn-lt"/>
              </a:rPr>
              <a:t>through complementary information</a:t>
            </a:r>
          </a:p>
          <a:p>
            <a:pPr lvl="1">
              <a:lnSpc>
                <a:spcPct val="125000"/>
              </a:lnSpc>
            </a:pPr>
            <a:r>
              <a:rPr lang="en-US" altLang="zh-CN" sz="2400" b="1" dirty="0">
                <a:latin typeface="+mn-lt"/>
              </a:rPr>
              <a:t>Bridging languages’ gap </a:t>
            </a:r>
            <a:r>
              <a:rPr lang="en-US" altLang="zh-CN" sz="2400" dirty="0">
                <a:latin typeface="+mn-lt"/>
              </a:rPr>
              <a:t>for cross-lingual NLP tasks</a:t>
            </a:r>
            <a:endParaRPr lang="zh-CN" altLang="en-US" sz="2400" dirty="0">
              <a:latin typeface="+mn-lt"/>
            </a:endParaRPr>
          </a:p>
        </p:txBody>
      </p:sp>
      <p:sp>
        <p:nvSpPr>
          <p:cNvPr id="4" name="文本框 3"/>
          <p:cNvSpPr txBox="1"/>
          <p:nvPr/>
        </p:nvSpPr>
        <p:spPr>
          <a:xfrm>
            <a:off x="1775520" y="1588003"/>
            <a:ext cx="8660832" cy="1938992"/>
          </a:xfrm>
          <a:prstGeom prst="rect">
            <a:avLst/>
          </a:prstGeom>
          <a:noFill/>
          <a:ln w="12700">
            <a:solidFill>
              <a:srgbClr val="843883"/>
            </a:solidFill>
            <a:prstDash val="dash"/>
          </a:ln>
        </p:spPr>
        <p:txBody>
          <a:bodyPr wrap="square" rtlCol="0" anchor="ctr">
            <a:spAutoFit/>
          </a:bodyPr>
          <a:lstStyle/>
          <a:p>
            <a:pPr algn="just">
              <a:lnSpc>
                <a:spcPct val="125000"/>
              </a:lnSpc>
            </a:pPr>
            <a:r>
              <a:rPr lang="en-US" altLang="zh-CN" sz="2400" dirty="0">
                <a:ea typeface="华文楷体" panose="02010600040101010101" pitchFamily="2" charset="-122"/>
              </a:rPr>
              <a:t>Given multi-lingual text corpus and knowledge graphs, we aim to represent both </a:t>
            </a:r>
            <a:r>
              <a:rPr lang="en-US" altLang="zh-CN" sz="2400" dirty="0">
                <a:solidFill>
                  <a:srgbClr val="FF0000"/>
                </a:solidFill>
                <a:ea typeface="华文楷体" panose="02010600040101010101" pitchFamily="2" charset="-122"/>
              </a:rPr>
              <a:t>words and entities in a unified vector space</a:t>
            </a:r>
            <a:r>
              <a:rPr lang="en-US" altLang="zh-CN" sz="2400" dirty="0">
                <a:ea typeface="华文楷体" panose="02010600040101010101" pitchFamily="2" charset="-122"/>
              </a:rPr>
              <a:t>, such that similar words and entities are nearby, making</a:t>
            </a:r>
            <a:r>
              <a:rPr lang="zh-CN" altLang="en-US" sz="2400" dirty="0">
                <a:ea typeface="华文楷体" panose="02010600040101010101" pitchFamily="2" charset="-122"/>
              </a:rPr>
              <a:t> </a:t>
            </a:r>
            <a:r>
              <a:rPr lang="en-US" altLang="zh-CN" sz="2400" dirty="0">
                <a:ea typeface="华文楷体" panose="02010600040101010101" pitchFamily="2" charset="-122"/>
              </a:rPr>
              <a:t>it</a:t>
            </a:r>
            <a:r>
              <a:rPr lang="zh-CN" altLang="en-US" sz="2400" dirty="0">
                <a:ea typeface="华文楷体" panose="02010600040101010101" pitchFamily="2" charset="-122"/>
              </a:rPr>
              <a:t> </a:t>
            </a:r>
            <a:r>
              <a:rPr lang="en-US" altLang="zh-CN" sz="2400" dirty="0">
                <a:ea typeface="华文楷体" panose="02010600040101010101" pitchFamily="2" charset="-122"/>
              </a:rPr>
              <a:t>possible for joint inference among </a:t>
            </a:r>
            <a:r>
              <a:rPr lang="en-US" altLang="zh-CN" sz="2400" dirty="0">
                <a:solidFill>
                  <a:srgbClr val="FF0000"/>
                </a:solidFill>
                <a:ea typeface="华文楷体" panose="02010600040101010101" pitchFamily="2" charset="-122"/>
              </a:rPr>
              <a:t>cross-lingual texts and knowledge graphs</a:t>
            </a:r>
            <a:endParaRPr lang="zh-CN" altLang="en-US" sz="2400" dirty="0">
              <a:ea typeface="华文楷体" panose="02010600040101010101" pitchFamily="2" charset="-122"/>
            </a:endParaRPr>
          </a:p>
        </p:txBody>
      </p:sp>
      <p:sp>
        <p:nvSpPr>
          <p:cNvPr id="5" name="六边形 4"/>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17661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mj-lt"/>
              </a:rPr>
              <a:t>Challenges</a:t>
            </a:r>
            <a:endParaRPr kumimoji="1" lang="zh-CN" altLang="en-US" dirty="0">
              <a:latin typeface="+mj-lt"/>
            </a:endParaRPr>
          </a:p>
        </p:txBody>
      </p:sp>
      <p:sp>
        <p:nvSpPr>
          <p:cNvPr id="22" name="圆角矩形 21"/>
          <p:cNvSpPr/>
          <p:nvPr/>
        </p:nvSpPr>
        <p:spPr>
          <a:xfrm>
            <a:off x="1775521" y="2004131"/>
            <a:ext cx="1946329" cy="86861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b="1" dirty="0"/>
              <a:t>Word Ambiguity</a:t>
            </a:r>
            <a:endParaRPr kumimoji="1" lang="zh-CN" altLang="en-US" b="1" dirty="0"/>
          </a:p>
        </p:txBody>
      </p:sp>
      <p:sp>
        <p:nvSpPr>
          <p:cNvPr id="23" name="圆角矩形 22"/>
          <p:cNvSpPr/>
          <p:nvPr/>
        </p:nvSpPr>
        <p:spPr>
          <a:xfrm>
            <a:off x="4546833" y="2004130"/>
            <a:ext cx="2451574" cy="86861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b="1" dirty="0"/>
              <a:t>N-to-N issues between words and entities</a:t>
            </a:r>
            <a:endParaRPr kumimoji="1" lang="zh-CN" altLang="en-US" b="1" dirty="0"/>
          </a:p>
        </p:txBody>
      </p:sp>
      <p:sp>
        <p:nvSpPr>
          <p:cNvPr id="24" name="圆角矩形 23"/>
          <p:cNvSpPr/>
          <p:nvPr/>
        </p:nvSpPr>
        <p:spPr>
          <a:xfrm>
            <a:off x="7695056" y="2004130"/>
            <a:ext cx="2451574" cy="86861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b="1" dirty="0"/>
              <a:t>Limited parallel data of cross-lingual words and entities</a:t>
            </a:r>
            <a:endParaRPr kumimoji="1" lang="zh-CN" altLang="en-US" b="1" dirty="0"/>
          </a:p>
        </p:txBody>
      </p:sp>
      <p:sp>
        <p:nvSpPr>
          <p:cNvPr id="4" name="上箭头 3"/>
          <p:cNvSpPr/>
          <p:nvPr/>
        </p:nvSpPr>
        <p:spPr>
          <a:xfrm>
            <a:off x="2556179" y="3107996"/>
            <a:ext cx="385011" cy="33688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上箭头 24"/>
          <p:cNvSpPr/>
          <p:nvPr/>
        </p:nvSpPr>
        <p:spPr>
          <a:xfrm>
            <a:off x="5580115" y="3107996"/>
            <a:ext cx="385011" cy="33688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上箭头 25"/>
          <p:cNvSpPr/>
          <p:nvPr/>
        </p:nvSpPr>
        <p:spPr>
          <a:xfrm>
            <a:off x="8728338" y="3107996"/>
            <a:ext cx="385011" cy="33688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 6"/>
          <p:cNvGrpSpPr/>
          <p:nvPr/>
        </p:nvGrpSpPr>
        <p:grpSpPr>
          <a:xfrm>
            <a:off x="1524000" y="3680128"/>
            <a:ext cx="9144000" cy="2399833"/>
            <a:chOff x="0" y="3680127"/>
            <a:chExt cx="9144000" cy="2399833"/>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a:ext>
              </a:extLst>
            </a:blip>
            <a:srcRect b="8885"/>
            <a:stretch/>
          </p:blipFill>
          <p:spPr>
            <a:xfrm>
              <a:off x="0" y="3680127"/>
              <a:ext cx="9144000" cy="2223368"/>
            </a:xfrm>
            <a:prstGeom prst="rect">
              <a:avLst/>
            </a:prstGeom>
          </p:spPr>
        </p:pic>
        <p:sp>
          <p:nvSpPr>
            <p:cNvPr id="5" name="矩形 4"/>
            <p:cNvSpPr/>
            <p:nvPr/>
          </p:nvSpPr>
          <p:spPr>
            <a:xfrm>
              <a:off x="609599" y="5871412"/>
              <a:ext cx="984052" cy="208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8" name="图片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665841" y="3680127"/>
            <a:ext cx="2165685" cy="297782"/>
          </a:xfrm>
          <a:prstGeom prst="rect">
            <a:avLst/>
          </a:prstGeom>
        </p:spPr>
      </p:pic>
    </p:spTree>
    <p:extLst>
      <p:ext uri="{BB962C8B-B14F-4D97-AF65-F5344CB8AC3E}">
        <p14:creationId xmlns:p14="http://schemas.microsoft.com/office/powerpoint/2010/main" val="1320583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Outline</a:t>
            </a:r>
            <a:endParaRPr lang="zh-CN" altLang="en-US" dirty="0">
              <a:latin typeface="+mj-lt"/>
            </a:endParaRPr>
          </a:p>
        </p:txBody>
      </p:sp>
      <p:sp>
        <p:nvSpPr>
          <p:cNvPr id="3" name="内容占位符 2"/>
          <p:cNvSpPr>
            <a:spLocks noGrp="1"/>
          </p:cNvSpPr>
          <p:nvPr>
            <p:ph idx="1"/>
          </p:nvPr>
        </p:nvSpPr>
        <p:spPr/>
        <p:txBody>
          <a:bodyPr>
            <a:normAutofit/>
          </a:bodyPr>
          <a:lstStyle/>
          <a:p>
            <a:r>
              <a:rPr lang="en-US" altLang="zh-CN" sz="2400" dirty="0">
                <a:latin typeface="+mn-lt"/>
              </a:rPr>
              <a:t>Introduction</a:t>
            </a:r>
          </a:p>
          <a:p>
            <a:r>
              <a:rPr lang="en-US" altLang="zh-CN" sz="2400" dirty="0">
                <a:solidFill>
                  <a:srgbClr val="FF0000"/>
                </a:solidFill>
                <a:latin typeface="+mn-lt"/>
              </a:rPr>
              <a:t>Jointly Representation Learning of Words and Entities</a:t>
            </a:r>
            <a:endParaRPr lang="zh-CN" altLang="en-US" sz="2400" dirty="0">
              <a:solidFill>
                <a:srgbClr val="FF0000"/>
              </a:solidFill>
              <a:latin typeface="+mn-lt"/>
            </a:endParaRPr>
          </a:p>
          <a:p>
            <a:r>
              <a:rPr lang="en-US" altLang="zh-CN" sz="2400" dirty="0">
                <a:latin typeface="+mn-lt"/>
              </a:rPr>
              <a:t>Jointly Representation Learning of Cross-lingual Words and Entities</a:t>
            </a:r>
          </a:p>
          <a:p>
            <a:r>
              <a:rPr lang="en-US" altLang="zh-CN" sz="2400" dirty="0">
                <a:latin typeface="+mn-lt"/>
              </a:rPr>
              <a:t>Neural Collective Entity Linking</a:t>
            </a:r>
            <a:endParaRPr lang="zh-CN" altLang="en-US" sz="2400" dirty="0">
              <a:latin typeface="+mn-lt"/>
            </a:endParaRPr>
          </a:p>
          <a:p>
            <a:r>
              <a:rPr lang="en-US" altLang="zh-CN" sz="2400" dirty="0">
                <a:latin typeface="+mn-lt"/>
              </a:rPr>
              <a:t>Conclusion</a:t>
            </a:r>
            <a:endParaRPr lang="zh-CN" altLang="en-US" sz="2400" dirty="0">
              <a:latin typeface="+mn-lt"/>
            </a:endParaRPr>
          </a:p>
        </p:txBody>
      </p:sp>
      <p:sp>
        <p:nvSpPr>
          <p:cNvPr id="5" name="六边形 4"/>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51110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标题 1"/>
          <p:cNvSpPr>
            <a:spLocks noGrp="1"/>
          </p:cNvSpPr>
          <p:nvPr>
            <p:ph type="title"/>
          </p:nvPr>
        </p:nvSpPr>
        <p:spPr>
          <a:xfrm>
            <a:off x="1775520" y="274638"/>
            <a:ext cx="6434348" cy="922114"/>
          </a:xfrm>
        </p:spPr>
        <p:txBody>
          <a:bodyPr/>
          <a:lstStyle/>
          <a:p>
            <a:r>
              <a:rPr lang="en-US" altLang="zh-CN" dirty="0">
                <a:latin typeface="+mj-lt"/>
              </a:rPr>
              <a:t>Problem Definition</a:t>
            </a:r>
            <a:endParaRPr lang="zh-CN" altLang="en-US" dirty="0">
              <a:latin typeface="+mj-lt"/>
            </a:endParaRPr>
          </a:p>
        </p:txBody>
      </p:sp>
      <p:sp>
        <p:nvSpPr>
          <p:cNvPr id="122" name="内容占位符 2"/>
          <p:cNvSpPr>
            <a:spLocks noGrp="1"/>
          </p:cNvSpPr>
          <p:nvPr>
            <p:ph idx="1"/>
          </p:nvPr>
        </p:nvSpPr>
        <p:spPr>
          <a:xfrm>
            <a:off x="1775520" y="1417095"/>
            <a:ext cx="8892480" cy="1547942"/>
          </a:xfrm>
        </p:spPr>
        <p:txBody>
          <a:bodyPr>
            <a:normAutofit fontScale="85000" lnSpcReduction="10000"/>
          </a:bodyPr>
          <a:lstStyle/>
          <a:p>
            <a:r>
              <a:rPr lang="en-US" altLang="zh-CN" dirty="0">
                <a:latin typeface="+mn-lt"/>
              </a:rPr>
              <a:t>To learn word and entity representations in a unified vector space</a:t>
            </a:r>
          </a:p>
          <a:p>
            <a:r>
              <a:rPr lang="en-US" altLang="zh-CN" dirty="0">
                <a:latin typeface="+mn-lt"/>
              </a:rPr>
              <a:t>Capturing both textual statistical information and structural knowledge</a:t>
            </a:r>
          </a:p>
          <a:p>
            <a:endParaRPr lang="en-US" altLang="zh-CN" dirty="0"/>
          </a:p>
          <a:p>
            <a:endParaRPr lang="en-US" altLang="zh-CN" dirty="0"/>
          </a:p>
          <a:p>
            <a:endParaRPr lang="en-US" altLang="zh-CN" dirty="0"/>
          </a:p>
        </p:txBody>
      </p:sp>
      <p:grpSp>
        <p:nvGrpSpPr>
          <p:cNvPr id="3" name="组 2"/>
          <p:cNvGrpSpPr/>
          <p:nvPr/>
        </p:nvGrpSpPr>
        <p:grpSpPr>
          <a:xfrm>
            <a:off x="2407072" y="2764276"/>
            <a:ext cx="3769818" cy="3808426"/>
            <a:chOff x="741561" y="2839384"/>
            <a:chExt cx="3769818" cy="3808426"/>
          </a:xfrm>
        </p:grpSpPr>
        <p:grpSp>
          <p:nvGrpSpPr>
            <p:cNvPr id="171" name="组 170"/>
            <p:cNvGrpSpPr/>
            <p:nvPr/>
          </p:nvGrpSpPr>
          <p:grpSpPr>
            <a:xfrm>
              <a:off x="2397892" y="5294292"/>
              <a:ext cx="828015" cy="379591"/>
              <a:chOff x="4126412" y="3980843"/>
              <a:chExt cx="828015" cy="379591"/>
            </a:xfrm>
          </p:grpSpPr>
          <p:sp>
            <p:nvSpPr>
              <p:cNvPr id="128" name="Shape 540"/>
              <p:cNvSpPr/>
              <p:nvPr/>
            </p:nvSpPr>
            <p:spPr>
              <a:xfrm>
                <a:off x="4311430" y="3980843"/>
                <a:ext cx="642997" cy="3795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400"/>
                </a:lvl1pPr>
              </a:lstStyle>
              <a:p>
                <a:r>
                  <a:rPr lang="en-US" sz="1800" dirty="0"/>
                  <a:t>guard</a:t>
                </a:r>
                <a:endParaRPr dirty="0"/>
              </a:p>
            </p:txBody>
          </p:sp>
          <p:sp>
            <p:nvSpPr>
              <p:cNvPr id="129" name="Shape 541"/>
              <p:cNvSpPr/>
              <p:nvPr/>
            </p:nvSpPr>
            <p:spPr>
              <a:xfrm>
                <a:off x="4126412" y="4053631"/>
                <a:ext cx="219923" cy="205740"/>
              </a:xfrm>
              <a:prstGeom prst="ellipse">
                <a:avLst/>
              </a:prstGeom>
              <a:noFill/>
              <a:ln w="25400" cap="flat">
                <a:solidFill>
                  <a:srgbClr val="85888D"/>
                </a:solidFill>
                <a:prstDash val="solid"/>
                <a:miter lim="400000"/>
              </a:ln>
              <a:effectLst/>
            </p:spPr>
            <p:txBody>
              <a:bodyPr wrap="square" lIns="50800" tIns="50800" rIns="50800" bIns="50800" numCol="1" anchor="ctr">
                <a:noAutofit/>
              </a:bodyPr>
              <a:lstStyle/>
              <a:p>
                <a:pPr>
                  <a:defRPr sz="3200"/>
                </a:pPr>
                <a:endParaRPr sz="3200"/>
              </a:p>
            </p:txBody>
          </p:sp>
        </p:grpSp>
        <p:grpSp>
          <p:nvGrpSpPr>
            <p:cNvPr id="170" name="组 169"/>
            <p:cNvGrpSpPr/>
            <p:nvPr/>
          </p:nvGrpSpPr>
          <p:grpSpPr>
            <a:xfrm>
              <a:off x="1136462" y="5504909"/>
              <a:ext cx="1548331" cy="559576"/>
              <a:chOff x="2337134" y="4256772"/>
              <a:chExt cx="1548331" cy="559576"/>
            </a:xfrm>
          </p:grpSpPr>
          <p:sp>
            <p:nvSpPr>
              <p:cNvPr id="139" name="Shape 551"/>
              <p:cNvSpPr/>
              <p:nvPr/>
            </p:nvSpPr>
            <p:spPr>
              <a:xfrm>
                <a:off x="2337134" y="4366187"/>
                <a:ext cx="1548331" cy="45016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400"/>
                </a:lvl1pPr>
              </a:lstStyle>
              <a:p>
                <a:r>
                  <a:rPr sz="1800" dirty="0"/>
                  <a:t>basketball</a:t>
                </a:r>
              </a:p>
            </p:txBody>
          </p:sp>
          <p:sp>
            <p:nvSpPr>
              <p:cNvPr id="141" name="Shape 553"/>
              <p:cNvSpPr/>
              <p:nvPr/>
            </p:nvSpPr>
            <p:spPr>
              <a:xfrm>
                <a:off x="3261377" y="4256772"/>
                <a:ext cx="233786" cy="254867"/>
              </a:xfrm>
              <a:prstGeom prst="ellipse">
                <a:avLst/>
              </a:prstGeom>
              <a:noFill/>
              <a:ln w="25400" cap="flat">
                <a:solidFill>
                  <a:srgbClr val="85888D"/>
                </a:solidFill>
                <a:prstDash val="solid"/>
                <a:miter lim="400000"/>
              </a:ln>
              <a:effectLst/>
            </p:spPr>
            <p:txBody>
              <a:bodyPr wrap="square" lIns="50800" tIns="50800" rIns="50800" bIns="50800" numCol="1" anchor="ctr">
                <a:noAutofit/>
              </a:bodyPr>
              <a:lstStyle/>
              <a:p>
                <a:pPr>
                  <a:defRPr sz="3200"/>
                </a:pPr>
                <a:endParaRPr sz="3200"/>
              </a:p>
            </p:txBody>
          </p:sp>
        </p:grpSp>
        <p:sp>
          <p:nvSpPr>
            <p:cNvPr id="156" name="Shape 569"/>
            <p:cNvSpPr/>
            <p:nvPr/>
          </p:nvSpPr>
          <p:spPr>
            <a:xfrm flipV="1">
              <a:off x="756373" y="2839384"/>
              <a:ext cx="8794" cy="3380829"/>
            </a:xfrm>
            <a:prstGeom prst="line">
              <a:avLst/>
            </a:prstGeom>
            <a:ln w="25400">
              <a:solidFill>
                <a:srgbClr val="000000"/>
              </a:solidFill>
              <a:miter lim="400000"/>
              <a:tailEnd type="triangle"/>
            </a:ln>
          </p:spPr>
          <p:txBody>
            <a:bodyPr lIns="50800" tIns="50800" rIns="50800" bIns="50800" anchor="ctr"/>
            <a:lstStyle/>
            <a:p>
              <a:pPr>
                <a:defRPr sz="3200"/>
              </a:pPr>
              <a:endParaRPr sz="3200"/>
            </a:p>
          </p:txBody>
        </p:sp>
        <p:sp>
          <p:nvSpPr>
            <p:cNvPr id="157" name="Shape 570"/>
            <p:cNvSpPr/>
            <p:nvPr/>
          </p:nvSpPr>
          <p:spPr>
            <a:xfrm>
              <a:off x="741561" y="6222713"/>
              <a:ext cx="3769818" cy="8511"/>
            </a:xfrm>
            <a:prstGeom prst="line">
              <a:avLst/>
            </a:prstGeom>
            <a:ln w="25400">
              <a:solidFill>
                <a:srgbClr val="000000"/>
              </a:solidFill>
              <a:miter lim="400000"/>
              <a:tailEnd type="triangle"/>
            </a:ln>
          </p:spPr>
          <p:txBody>
            <a:bodyPr lIns="50800" tIns="50800" rIns="50800" bIns="50800" anchor="ctr"/>
            <a:lstStyle/>
            <a:p>
              <a:pPr>
                <a:defRPr sz="3200"/>
              </a:pPr>
              <a:endParaRPr sz="3200"/>
            </a:p>
          </p:txBody>
        </p:sp>
        <p:sp>
          <p:nvSpPr>
            <p:cNvPr id="79" name="文本框 78"/>
            <p:cNvSpPr txBox="1"/>
            <p:nvPr/>
          </p:nvSpPr>
          <p:spPr>
            <a:xfrm>
              <a:off x="1379510" y="6247700"/>
              <a:ext cx="2683042" cy="400110"/>
            </a:xfrm>
            <a:prstGeom prst="rect">
              <a:avLst/>
            </a:prstGeom>
            <a:noFill/>
          </p:spPr>
          <p:txBody>
            <a:bodyPr wrap="none" rtlCol="0">
              <a:spAutoFit/>
            </a:bodyPr>
            <a:lstStyle/>
            <a:p>
              <a:r>
                <a:rPr kumimoji="1" lang="en-US" altLang="zh-CN" sz="2000" b="1" dirty="0"/>
                <a:t>Unified Semantic Space</a:t>
              </a:r>
              <a:endParaRPr kumimoji="1" lang="zh-CN" altLang="en-US" sz="2000" b="1" dirty="0"/>
            </a:p>
          </p:txBody>
        </p:sp>
        <p:grpSp>
          <p:nvGrpSpPr>
            <p:cNvPr id="168" name="组 167"/>
            <p:cNvGrpSpPr/>
            <p:nvPr/>
          </p:nvGrpSpPr>
          <p:grpSpPr>
            <a:xfrm>
              <a:off x="1415919" y="5035103"/>
              <a:ext cx="746714" cy="379591"/>
              <a:chOff x="2519974" y="3307347"/>
              <a:chExt cx="746714" cy="379591"/>
            </a:xfrm>
          </p:grpSpPr>
          <p:sp>
            <p:nvSpPr>
              <p:cNvPr id="159" name="Shape 560"/>
              <p:cNvSpPr/>
              <p:nvPr/>
            </p:nvSpPr>
            <p:spPr>
              <a:xfrm>
                <a:off x="2519974" y="3307347"/>
                <a:ext cx="507703" cy="3795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400"/>
                </a:lvl1pPr>
              </a:lstStyle>
              <a:p>
                <a:r>
                  <a:rPr lang="en-US" sz="1800" dirty="0"/>
                  <a:t>NBA</a:t>
                </a:r>
                <a:endParaRPr sz="1800" dirty="0"/>
              </a:p>
            </p:txBody>
          </p:sp>
          <p:sp>
            <p:nvSpPr>
              <p:cNvPr id="161" name="Shape 561"/>
              <p:cNvSpPr/>
              <p:nvPr/>
            </p:nvSpPr>
            <p:spPr>
              <a:xfrm>
                <a:off x="3037174" y="3398817"/>
                <a:ext cx="229514" cy="229513"/>
              </a:xfrm>
              <a:prstGeom prst="ellipse">
                <a:avLst/>
              </a:prstGeom>
              <a:blipFill rotWithShape="1">
                <a:blip r:embed="rId3" cstate="print">
                  <a:extLst>
                    <a:ext uri="{28A0092B-C50C-407E-A947-70E740481C1C}">
                      <a14:useLocalDpi xmlns:a14="http://schemas.microsoft.com/office/drawing/2010/main"/>
                    </a:ext>
                  </a:extLst>
                </a:blip>
                <a:srcRect/>
                <a:stretch>
                  <a:fillRect/>
                </a:stretch>
              </a:blipFill>
              <a:ln w="25400" cap="flat">
                <a:solidFill>
                  <a:srgbClr val="85888D"/>
                </a:solidFill>
                <a:prstDash val="solid"/>
                <a:miter lim="400000"/>
              </a:ln>
              <a:effectLst/>
            </p:spPr>
            <p:txBody>
              <a:bodyPr wrap="square" lIns="50800" tIns="50800" rIns="50800" bIns="50800" numCol="1" anchor="ctr">
                <a:noAutofit/>
              </a:bodyPr>
              <a:lstStyle/>
              <a:p>
                <a:pPr>
                  <a:defRPr sz="3200"/>
                </a:pPr>
                <a:endParaRPr sz="3200"/>
              </a:p>
            </p:txBody>
          </p:sp>
        </p:grpSp>
        <p:grpSp>
          <p:nvGrpSpPr>
            <p:cNvPr id="191" name="组 190"/>
            <p:cNvGrpSpPr/>
            <p:nvPr/>
          </p:nvGrpSpPr>
          <p:grpSpPr>
            <a:xfrm>
              <a:off x="964863" y="4595923"/>
              <a:ext cx="1708546" cy="469901"/>
              <a:chOff x="2587965" y="2839807"/>
              <a:chExt cx="1708546" cy="469901"/>
            </a:xfrm>
          </p:grpSpPr>
          <p:sp>
            <p:nvSpPr>
              <p:cNvPr id="192" name="Shape 545"/>
              <p:cNvSpPr/>
              <p:nvPr/>
            </p:nvSpPr>
            <p:spPr>
              <a:xfrm rot="360555">
                <a:off x="4066998" y="3039040"/>
                <a:ext cx="229513" cy="229514"/>
              </a:xfrm>
              <a:prstGeom prst="ellipse">
                <a:avLst/>
              </a:prstGeom>
              <a:blipFill rotWithShape="1">
                <a:blip r:embed="rId3" cstate="print">
                  <a:alphaModFix amt="35000"/>
                  <a:extLst>
                    <a:ext uri="{28A0092B-C50C-407E-A947-70E740481C1C}">
                      <a14:useLocalDpi xmlns:a14="http://schemas.microsoft.com/office/drawing/2010/main"/>
                    </a:ext>
                  </a:extLst>
                </a:blip>
                <a:srcRect/>
                <a:stretch>
                  <a:fillRect/>
                </a:stretch>
              </a:blipFill>
              <a:ln w="25400" cap="flat">
                <a:solidFill>
                  <a:srgbClr val="82858A"/>
                </a:solidFill>
                <a:prstDash val="solid"/>
                <a:miter lim="400000"/>
              </a:ln>
              <a:effectLst/>
            </p:spPr>
            <p:txBody>
              <a:bodyPr wrap="square" lIns="50800" tIns="50800" rIns="50800" bIns="50800" numCol="1" anchor="ctr">
                <a:noAutofit/>
              </a:bodyPr>
              <a:lstStyle/>
              <a:p>
                <a:pPr>
                  <a:defRPr sz="3200"/>
                </a:pPr>
                <a:endParaRPr sz="3200"/>
              </a:p>
            </p:txBody>
          </p:sp>
          <p:sp>
            <p:nvSpPr>
              <p:cNvPr id="193" name="Shape 546"/>
              <p:cNvSpPr/>
              <p:nvPr/>
            </p:nvSpPr>
            <p:spPr>
              <a:xfrm>
                <a:off x="2587965" y="2839807"/>
                <a:ext cx="1648408" cy="4699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400"/>
                </a:lvl1pPr>
              </a:lstStyle>
              <a:p>
                <a:r>
                  <a:rPr lang="en-US" altLang="zh-CN" sz="1800" dirty="0"/>
                  <a:t>Michael Jordan</a:t>
                </a:r>
                <a:endParaRPr sz="1800" dirty="0"/>
              </a:p>
            </p:txBody>
          </p:sp>
        </p:grpSp>
        <p:grpSp>
          <p:nvGrpSpPr>
            <p:cNvPr id="48" name="组 47"/>
            <p:cNvGrpSpPr/>
            <p:nvPr/>
          </p:nvGrpSpPr>
          <p:grpSpPr>
            <a:xfrm>
              <a:off x="1269925" y="3201578"/>
              <a:ext cx="3241454" cy="620115"/>
              <a:chOff x="2684396" y="1686473"/>
              <a:chExt cx="3241454" cy="620115"/>
            </a:xfrm>
          </p:grpSpPr>
          <p:sp>
            <p:nvSpPr>
              <p:cNvPr id="49" name="Shape 560"/>
              <p:cNvSpPr/>
              <p:nvPr/>
            </p:nvSpPr>
            <p:spPr>
              <a:xfrm>
                <a:off x="2684396" y="1686473"/>
                <a:ext cx="3241454" cy="3795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400"/>
                </a:lvl1pPr>
              </a:lstStyle>
              <a:p>
                <a:r>
                  <a:rPr lang="en-US" altLang="zh-CN" sz="1800" dirty="0"/>
                  <a:t>Michael Jordan (Researcher)</a:t>
                </a:r>
              </a:p>
            </p:txBody>
          </p:sp>
          <p:sp>
            <p:nvSpPr>
              <p:cNvPr id="50" name="Shape 561"/>
              <p:cNvSpPr/>
              <p:nvPr/>
            </p:nvSpPr>
            <p:spPr>
              <a:xfrm>
                <a:off x="5053016" y="2077075"/>
                <a:ext cx="229514" cy="229513"/>
              </a:xfrm>
              <a:prstGeom prst="ellipse">
                <a:avLst/>
              </a:prstGeom>
              <a:blipFill rotWithShape="1">
                <a:blip r:embed="rId3" cstate="print">
                  <a:alphaModFix amt="35000"/>
                  <a:extLst>
                    <a:ext uri="{28A0092B-C50C-407E-A947-70E740481C1C}">
                      <a14:useLocalDpi xmlns:a14="http://schemas.microsoft.com/office/drawing/2010/main"/>
                    </a:ext>
                  </a:extLst>
                </a:blip>
                <a:srcRect/>
                <a:stretch>
                  <a:fillRect/>
                </a:stretch>
              </a:blipFill>
              <a:ln w="25400" cap="flat">
                <a:solidFill>
                  <a:srgbClr val="82858A"/>
                </a:solidFill>
                <a:prstDash val="solid"/>
                <a:miter lim="400000"/>
              </a:ln>
              <a:effectLst/>
            </p:spPr>
            <p:txBody>
              <a:bodyPr wrap="square" lIns="50800" tIns="50800" rIns="50800" bIns="50800" numCol="1" anchor="ctr">
                <a:noAutofit/>
              </a:bodyPr>
              <a:lstStyle/>
              <a:p>
                <a:pPr>
                  <a:defRPr sz="3200"/>
                </a:pPr>
                <a:endParaRPr sz="3200"/>
              </a:p>
            </p:txBody>
          </p:sp>
        </p:grpSp>
      </p:grpSp>
      <p:sp>
        <p:nvSpPr>
          <p:cNvPr id="52" name="六边形 51"/>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 4"/>
          <p:cNvGrpSpPr/>
          <p:nvPr/>
        </p:nvGrpSpPr>
        <p:grpSpPr>
          <a:xfrm>
            <a:off x="6478168" y="2829629"/>
            <a:ext cx="3060000" cy="3595078"/>
            <a:chOff x="4394643" y="2584694"/>
            <a:chExt cx="3060000" cy="3595078"/>
          </a:xfrm>
        </p:grpSpPr>
        <p:pic>
          <p:nvPicPr>
            <p:cNvPr id="199" name="图片 19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394643" y="2967711"/>
              <a:ext cx="3060000" cy="1224000"/>
            </a:xfrm>
            <a:prstGeom prst="rect">
              <a:avLst/>
            </a:prstGeom>
          </p:spPr>
        </p:pic>
        <p:pic>
          <p:nvPicPr>
            <p:cNvPr id="200" name="图片 19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394643" y="4639227"/>
              <a:ext cx="3060000" cy="1171213"/>
            </a:xfrm>
            <a:prstGeom prst="rect">
              <a:avLst/>
            </a:prstGeom>
          </p:spPr>
        </p:pic>
        <p:sp>
          <p:nvSpPr>
            <p:cNvPr id="4" name="文本框 3"/>
            <p:cNvSpPr txBox="1"/>
            <p:nvPr/>
          </p:nvSpPr>
          <p:spPr>
            <a:xfrm>
              <a:off x="4982858" y="2584694"/>
              <a:ext cx="1881349" cy="369332"/>
            </a:xfrm>
            <a:prstGeom prst="rect">
              <a:avLst/>
            </a:prstGeom>
            <a:noFill/>
          </p:spPr>
          <p:txBody>
            <a:bodyPr wrap="none" rtlCol="0">
              <a:spAutoFit/>
            </a:bodyPr>
            <a:lstStyle/>
            <a:p>
              <a:r>
                <a:rPr kumimoji="1" lang="en-US" altLang="zh-CN" b="1" dirty="0"/>
                <a:t>Knowledge Graph</a:t>
              </a:r>
              <a:endParaRPr kumimoji="1" lang="zh-CN" altLang="en-US" b="1" dirty="0"/>
            </a:p>
          </p:txBody>
        </p:sp>
        <p:sp>
          <p:nvSpPr>
            <p:cNvPr id="54" name="文本框 53"/>
            <p:cNvSpPr txBox="1"/>
            <p:nvPr/>
          </p:nvSpPr>
          <p:spPr>
            <a:xfrm>
              <a:off x="5255229" y="5810440"/>
              <a:ext cx="1268104" cy="369332"/>
            </a:xfrm>
            <a:prstGeom prst="rect">
              <a:avLst/>
            </a:prstGeom>
            <a:noFill/>
          </p:spPr>
          <p:txBody>
            <a:bodyPr wrap="none" rtlCol="0">
              <a:spAutoFit/>
            </a:bodyPr>
            <a:lstStyle/>
            <a:p>
              <a:r>
                <a:rPr kumimoji="1" lang="en-US" altLang="zh-CN" b="1" dirty="0"/>
                <a:t>Text corpus</a:t>
              </a:r>
              <a:endParaRPr kumimoji="1" lang="zh-CN" altLang="en-US" b="1" dirty="0"/>
            </a:p>
          </p:txBody>
        </p:sp>
      </p:grpSp>
      <p:sp>
        <p:nvSpPr>
          <p:cNvPr id="6" name="左箭头 5"/>
          <p:cNvSpPr/>
          <p:nvPr/>
        </p:nvSpPr>
        <p:spPr>
          <a:xfrm>
            <a:off x="5777051" y="4469301"/>
            <a:ext cx="448827" cy="3541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27931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Challenge</a:t>
            </a:r>
            <a:endParaRPr lang="zh-CN" altLang="en-US" dirty="0">
              <a:latin typeface="+mj-lt"/>
            </a:endParaRPr>
          </a:p>
        </p:txBody>
      </p:sp>
      <p:sp>
        <p:nvSpPr>
          <p:cNvPr id="3" name="内容占位符 2"/>
          <p:cNvSpPr>
            <a:spLocks noGrp="1"/>
          </p:cNvSpPr>
          <p:nvPr>
            <p:ph idx="1"/>
          </p:nvPr>
        </p:nvSpPr>
        <p:spPr>
          <a:xfrm>
            <a:off x="1775519" y="1299289"/>
            <a:ext cx="8435280" cy="4906925"/>
          </a:xfrm>
        </p:spPr>
        <p:txBody>
          <a:bodyPr>
            <a:normAutofit/>
          </a:bodyPr>
          <a:lstStyle/>
          <a:p>
            <a:r>
              <a:rPr lang="en-US" altLang="zh-CN" sz="2400" dirty="0">
                <a:latin typeface="+mn-lt"/>
              </a:rPr>
              <a:t>N-to-N issues between words and entities</a:t>
            </a:r>
          </a:p>
          <a:p>
            <a:pPr lvl="1"/>
            <a:r>
              <a:rPr lang="en-US" altLang="zh-CN" sz="2000" dirty="0">
                <a:latin typeface="+mn-lt"/>
              </a:rPr>
              <a:t>Same words may refer to different entities</a:t>
            </a:r>
          </a:p>
          <a:p>
            <a:pPr lvl="1"/>
            <a:r>
              <a:rPr lang="en-US" altLang="zh-CN" sz="2000" dirty="0">
                <a:latin typeface="+mn-lt"/>
              </a:rPr>
              <a:t>Same entity may be expressed by different words</a:t>
            </a:r>
            <a:endParaRPr lang="zh-CN" altLang="en-US" sz="2000" dirty="0">
              <a:latin typeface="+mn-lt"/>
            </a:endParaRPr>
          </a:p>
        </p:txBody>
      </p:sp>
      <p:sp>
        <p:nvSpPr>
          <p:cNvPr id="12" name="六边形 11"/>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89759" y="3034143"/>
            <a:ext cx="8321040" cy="3223338"/>
          </a:xfrm>
          <a:prstGeom prst="rect">
            <a:avLst/>
          </a:prstGeom>
        </p:spPr>
      </p:pic>
      <p:pic>
        <p:nvPicPr>
          <p:cNvPr id="5" name="图片 4">
            <a:extLst>
              <a:ext uri="{FF2B5EF4-FFF2-40B4-BE49-F238E27FC236}">
                <a16:creationId xmlns:a16="http://schemas.microsoft.com/office/drawing/2014/main" id="{60F664EF-B33A-4AB3-9602-D2BAF83073D4}"/>
              </a:ext>
            </a:extLst>
          </p:cNvPr>
          <p:cNvPicPr>
            <a:picLocks noChangeAspect="1"/>
          </p:cNvPicPr>
          <p:nvPr/>
        </p:nvPicPr>
        <p:blipFill>
          <a:blip r:embed="rId4"/>
          <a:stretch>
            <a:fillRect/>
          </a:stretch>
        </p:blipFill>
        <p:spPr>
          <a:xfrm>
            <a:off x="1581150" y="3034144"/>
            <a:ext cx="9022862" cy="3126656"/>
          </a:xfrm>
          <a:prstGeom prst="rect">
            <a:avLst/>
          </a:prstGeom>
        </p:spPr>
      </p:pic>
    </p:spTree>
    <p:extLst>
      <p:ext uri="{BB962C8B-B14F-4D97-AF65-F5344CB8AC3E}">
        <p14:creationId xmlns:p14="http://schemas.microsoft.com/office/powerpoint/2010/main" val="77288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24000" y="1394766"/>
            <a:ext cx="9144000" cy="4938824"/>
          </a:xfrm>
        </p:spPr>
        <p:txBody>
          <a:bodyPr>
            <a:normAutofit/>
          </a:bodyPr>
          <a:lstStyle/>
          <a:p>
            <a:pPr>
              <a:lnSpc>
                <a:spcPct val="100000"/>
              </a:lnSpc>
            </a:pPr>
            <a:r>
              <a:rPr lang="en-US" altLang="zh-CN" sz="2400" dirty="0">
                <a:latin typeface="+mn-lt"/>
              </a:rPr>
              <a:t>Idea: to learn multi-prototype mention </a:t>
            </a:r>
            <a:r>
              <a:rPr lang="en-US" altLang="zh-CN" sz="2400" dirty="0" err="1">
                <a:latin typeface="+mn-lt"/>
              </a:rPr>
              <a:t>embeddings</a:t>
            </a:r>
            <a:r>
              <a:rPr lang="en-US" altLang="zh-CN" sz="2400" dirty="0">
                <a:latin typeface="+mn-lt"/>
              </a:rPr>
              <a:t>, where each sense refers to an entity</a:t>
            </a:r>
            <a:endParaRPr lang="zh-CN" altLang="en-US" sz="2400" dirty="0">
              <a:latin typeface="+mn-lt"/>
            </a:endParaRPr>
          </a:p>
        </p:txBody>
      </p:sp>
      <p:sp>
        <p:nvSpPr>
          <p:cNvPr id="5" name="六边形 4"/>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93811" y="2271229"/>
            <a:ext cx="8404378" cy="4539865"/>
          </a:xfrm>
          <a:prstGeom prst="rect">
            <a:avLst/>
          </a:prstGeom>
        </p:spPr>
      </p:pic>
      <p:sp>
        <p:nvSpPr>
          <p:cNvPr id="7" name="标题 1"/>
          <p:cNvSpPr>
            <a:spLocks noGrp="1"/>
          </p:cNvSpPr>
          <p:nvPr>
            <p:ph type="title"/>
          </p:nvPr>
        </p:nvSpPr>
        <p:spPr>
          <a:xfrm>
            <a:off x="1775520" y="274638"/>
            <a:ext cx="6434348" cy="922114"/>
          </a:xfrm>
        </p:spPr>
        <p:txBody>
          <a:bodyPr/>
          <a:lstStyle/>
          <a:p>
            <a:r>
              <a:rPr lang="en-US" altLang="zh-CN" sz="3200" dirty="0">
                <a:latin typeface="+mj-lt"/>
              </a:rPr>
              <a:t>Jointly Representation Learning of Words and Entities</a:t>
            </a:r>
            <a:endParaRPr lang="zh-CN" altLang="en-US" sz="3200" dirty="0">
              <a:latin typeface="+mj-lt"/>
            </a:endParaRPr>
          </a:p>
        </p:txBody>
      </p:sp>
    </p:spTree>
    <p:extLst>
      <p:ext uri="{BB962C8B-B14F-4D97-AF65-F5344CB8AC3E}">
        <p14:creationId xmlns:p14="http://schemas.microsoft.com/office/powerpoint/2010/main" val="1591990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Experiments</a:t>
            </a:r>
            <a:endParaRPr lang="zh-CN" altLang="en-US" dirty="0">
              <a:latin typeface="+mj-lt"/>
            </a:endParaRPr>
          </a:p>
        </p:txBody>
      </p:sp>
      <p:sp>
        <p:nvSpPr>
          <p:cNvPr id="3" name="内容占位符 2"/>
          <p:cNvSpPr>
            <a:spLocks noGrp="1"/>
          </p:cNvSpPr>
          <p:nvPr>
            <p:ph idx="1"/>
          </p:nvPr>
        </p:nvSpPr>
        <p:spPr>
          <a:xfrm>
            <a:off x="1775520" y="1451345"/>
            <a:ext cx="8435280" cy="4525963"/>
          </a:xfrm>
        </p:spPr>
        <p:txBody>
          <a:bodyPr/>
          <a:lstStyle/>
          <a:p>
            <a:r>
              <a:rPr lang="en-US" altLang="zh-CN" sz="2400" dirty="0">
                <a:latin typeface="+mn-lt"/>
              </a:rPr>
              <a:t>Entity Relatedness</a:t>
            </a:r>
            <a:endParaRPr lang="zh-CN" altLang="en-US" sz="2400" dirty="0">
              <a:latin typeface="+mn-lt"/>
            </a:endParaRPr>
          </a:p>
          <a:p>
            <a:pPr lvl="1"/>
            <a:r>
              <a:rPr lang="en-US" altLang="zh-CN" sz="2200" dirty="0">
                <a:latin typeface="+mn-lt"/>
              </a:rPr>
              <a:t>AIDA</a:t>
            </a:r>
            <a:r>
              <a:rPr lang="zh-CN" altLang="en-US" sz="2200" dirty="0">
                <a:latin typeface="+mn-lt"/>
              </a:rPr>
              <a:t>：</a:t>
            </a:r>
            <a:r>
              <a:rPr lang="en-US" altLang="zh-CN" sz="2200" dirty="0">
                <a:latin typeface="+mn-lt"/>
              </a:rPr>
              <a:t>3,314 entities with 91 candidates for each</a:t>
            </a:r>
          </a:p>
          <a:p>
            <a:pPr marL="0" indent="0">
              <a:buNone/>
            </a:pPr>
            <a:r>
              <a:rPr lang="en-US" altLang="zh-CN" dirty="0">
                <a:latin typeface="+mn-lt"/>
              </a:rPr>
              <a:t>		</a:t>
            </a:r>
          </a:p>
          <a:p>
            <a:pPr lvl="3"/>
            <a:endParaRPr lang="zh-CN" altLang="en-US" dirty="0">
              <a:latin typeface="+mn-lt"/>
            </a:endParaRPr>
          </a:p>
          <a:p>
            <a:pPr lvl="3"/>
            <a:endParaRPr lang="zh-CN" altLang="en-US" dirty="0">
              <a:latin typeface="+mn-lt"/>
            </a:endParaRPr>
          </a:p>
          <a:p>
            <a:pPr marL="1371600" lvl="3" indent="0">
              <a:buNone/>
            </a:pPr>
            <a:endParaRPr lang="en-US" altLang="zh-CN" dirty="0">
              <a:latin typeface="+mn-lt"/>
            </a:endParaRPr>
          </a:p>
          <a:p>
            <a:r>
              <a:rPr lang="en-US" altLang="zh-CN" sz="2400" dirty="0">
                <a:latin typeface="+mn-lt"/>
              </a:rPr>
              <a:t>Word Analogy</a:t>
            </a:r>
            <a:endParaRPr lang="zh-CN" altLang="en-US" sz="2400" dirty="0">
              <a:latin typeface="+mn-lt"/>
            </a:endParaRPr>
          </a:p>
        </p:txBody>
      </p:sp>
      <p:sp>
        <p:nvSpPr>
          <p:cNvPr id="7" name="六边形 6"/>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a:ext>
            </a:extLst>
          </a:blip>
          <a:srcRect t="11669"/>
          <a:stretch/>
        </p:blipFill>
        <p:spPr>
          <a:xfrm>
            <a:off x="3810234" y="2573383"/>
            <a:ext cx="4072929" cy="164558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a:ext>
            </a:extLst>
          </a:blip>
          <a:srcRect t="22966" b="-1"/>
          <a:stretch/>
        </p:blipFill>
        <p:spPr>
          <a:xfrm>
            <a:off x="3574294" y="4934495"/>
            <a:ext cx="4837732" cy="952946"/>
          </a:xfrm>
          <a:prstGeom prst="rect">
            <a:avLst/>
          </a:prstGeom>
        </p:spPr>
      </p:pic>
      <p:grpSp>
        <p:nvGrpSpPr>
          <p:cNvPr id="14" name="组 13"/>
          <p:cNvGrpSpPr/>
          <p:nvPr/>
        </p:nvGrpSpPr>
        <p:grpSpPr>
          <a:xfrm>
            <a:off x="8420261" y="5150233"/>
            <a:ext cx="332232" cy="698711"/>
            <a:chOff x="6896261" y="5231874"/>
            <a:chExt cx="332232" cy="698711"/>
          </a:xfrm>
        </p:grpSpPr>
        <p:sp>
          <p:nvSpPr>
            <p:cNvPr id="11" name="上箭头 10"/>
            <p:cNvSpPr/>
            <p:nvPr/>
          </p:nvSpPr>
          <p:spPr>
            <a:xfrm>
              <a:off x="6896261" y="5231874"/>
              <a:ext cx="329184" cy="292608"/>
            </a:xfrm>
            <a:prstGeom prs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下箭头 11"/>
            <p:cNvSpPr/>
            <p:nvPr/>
          </p:nvSpPr>
          <p:spPr>
            <a:xfrm>
              <a:off x="6896261" y="5627563"/>
              <a:ext cx="332232" cy="30302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25395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Outline</a:t>
            </a:r>
            <a:endParaRPr lang="zh-CN" altLang="en-US" dirty="0">
              <a:latin typeface="+mj-lt"/>
            </a:endParaRPr>
          </a:p>
        </p:txBody>
      </p:sp>
      <p:sp>
        <p:nvSpPr>
          <p:cNvPr id="3" name="内容占位符 2"/>
          <p:cNvSpPr>
            <a:spLocks noGrp="1"/>
          </p:cNvSpPr>
          <p:nvPr>
            <p:ph idx="1"/>
          </p:nvPr>
        </p:nvSpPr>
        <p:spPr/>
        <p:txBody>
          <a:bodyPr>
            <a:normAutofit/>
          </a:bodyPr>
          <a:lstStyle/>
          <a:p>
            <a:r>
              <a:rPr lang="en-US" altLang="zh-CN" sz="2400" dirty="0">
                <a:latin typeface="+mn-lt"/>
              </a:rPr>
              <a:t>Introduction</a:t>
            </a:r>
          </a:p>
          <a:p>
            <a:r>
              <a:rPr lang="en-US" altLang="zh-CN" sz="2400" dirty="0">
                <a:latin typeface="+mn-lt"/>
              </a:rPr>
              <a:t>Jointly Representation Learning of Words and Entities</a:t>
            </a:r>
            <a:endParaRPr lang="zh-CN" altLang="en-US" sz="2400" dirty="0">
              <a:latin typeface="+mn-lt"/>
            </a:endParaRPr>
          </a:p>
          <a:p>
            <a:r>
              <a:rPr lang="en-US" altLang="zh-CN" sz="2400" dirty="0">
                <a:solidFill>
                  <a:srgbClr val="FF0000"/>
                </a:solidFill>
                <a:latin typeface="+mn-lt"/>
              </a:rPr>
              <a:t>Jointly Representation Learning of Cross-lingual Words and Entities</a:t>
            </a:r>
          </a:p>
          <a:p>
            <a:r>
              <a:rPr lang="en-US" altLang="zh-CN" sz="2400" dirty="0">
                <a:latin typeface="+mn-lt"/>
              </a:rPr>
              <a:t>Neural Collective Entity Linking</a:t>
            </a:r>
            <a:endParaRPr lang="zh-CN" altLang="en-US" sz="2400" dirty="0">
              <a:latin typeface="+mn-lt"/>
            </a:endParaRPr>
          </a:p>
          <a:p>
            <a:r>
              <a:rPr lang="en-US" altLang="zh-CN" sz="2400" dirty="0">
                <a:latin typeface="+mn-lt"/>
              </a:rPr>
              <a:t>Conclusion</a:t>
            </a:r>
            <a:endParaRPr lang="zh-CN" altLang="en-US" sz="2400" dirty="0">
              <a:latin typeface="+mn-lt"/>
            </a:endParaRPr>
          </a:p>
        </p:txBody>
      </p:sp>
      <p:sp>
        <p:nvSpPr>
          <p:cNvPr id="5" name="六边形 4"/>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74292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Problem Definition</a:t>
            </a:r>
            <a:endParaRPr lang="zh-CN" altLang="en-US" dirty="0">
              <a:latin typeface="+mj-lt"/>
            </a:endParaRPr>
          </a:p>
        </p:txBody>
      </p:sp>
      <p:sp>
        <p:nvSpPr>
          <p:cNvPr id="3" name="内容占位符 2"/>
          <p:cNvSpPr>
            <a:spLocks noGrp="1"/>
          </p:cNvSpPr>
          <p:nvPr>
            <p:ph idx="1"/>
          </p:nvPr>
        </p:nvSpPr>
        <p:spPr>
          <a:xfrm>
            <a:off x="1524000" y="1361038"/>
            <a:ext cx="9144000" cy="4525963"/>
          </a:xfrm>
        </p:spPr>
        <p:txBody>
          <a:bodyPr>
            <a:normAutofit/>
          </a:bodyPr>
          <a:lstStyle/>
          <a:p>
            <a:r>
              <a:rPr lang="en-US" altLang="zh-CN" sz="2400" dirty="0">
                <a:latin typeface="+mn-lt"/>
              </a:rPr>
              <a:t>Jointly Representation Learning of Cross-lingual Words and Entities</a:t>
            </a:r>
          </a:p>
          <a:p>
            <a:pPr lvl="1"/>
            <a:r>
              <a:rPr lang="en-US" altLang="zh-CN" sz="2200" dirty="0">
                <a:latin typeface="+mn-lt"/>
              </a:rPr>
              <a:t>Input: Multi-lingual knowledge graph</a:t>
            </a:r>
          </a:p>
          <a:p>
            <a:pPr marL="457200" lvl="1" indent="0">
              <a:buNone/>
            </a:pPr>
            <a:r>
              <a:rPr lang="en-US" altLang="zh-CN" sz="2200" dirty="0">
                <a:latin typeface="+mn-lt"/>
                <a:ea typeface="Cambria Math" panose="02040503050406030204" pitchFamily="18" charset="0"/>
              </a:rPr>
              <a:t>                 Cross-lingual links</a:t>
            </a:r>
          </a:p>
          <a:p>
            <a:pPr lvl="1"/>
            <a:r>
              <a:rPr lang="en-US" altLang="zh-CN" sz="2200" dirty="0">
                <a:latin typeface="+mn-lt"/>
              </a:rPr>
              <a:t>Output: learn a k-dimensional vector for each word and entity in different languages</a:t>
            </a:r>
            <a:endParaRPr lang="zh-CN" altLang="en-US" sz="2200" dirty="0">
              <a:latin typeface="+mn-lt"/>
            </a:endParaRPr>
          </a:p>
        </p:txBody>
      </p:sp>
      <p:sp>
        <p:nvSpPr>
          <p:cNvPr id="5" name="六边形 4"/>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stretch>
            <a:fillRect/>
          </a:stretch>
        </p:blipFill>
        <p:spPr>
          <a:xfrm>
            <a:off x="2959880" y="5022088"/>
            <a:ext cx="1563227" cy="410027"/>
          </a:xfrm>
          <a:prstGeom prst="rect">
            <a:avLst/>
          </a:prstGeom>
        </p:spPr>
      </p:pic>
      <p:pic>
        <p:nvPicPr>
          <p:cNvPr id="11" name="图片 10"/>
          <p:cNvPicPr>
            <a:picLocks noChangeAspect="1"/>
          </p:cNvPicPr>
          <p:nvPr/>
        </p:nvPicPr>
        <p:blipFill>
          <a:blip r:embed="rId4"/>
          <a:stretch>
            <a:fillRect/>
          </a:stretch>
        </p:blipFill>
        <p:spPr>
          <a:xfrm>
            <a:off x="2959880" y="4397822"/>
            <a:ext cx="1210913" cy="436723"/>
          </a:xfrm>
          <a:prstGeom prst="rect">
            <a:avLst/>
          </a:prstGeom>
        </p:spPr>
      </p:pic>
      <p:pic>
        <p:nvPicPr>
          <p:cNvPr id="12" name="图片 11"/>
          <p:cNvPicPr>
            <a:picLocks noChangeAspect="1"/>
          </p:cNvPicPr>
          <p:nvPr/>
        </p:nvPicPr>
        <p:blipFill>
          <a:blip r:embed="rId5"/>
          <a:stretch>
            <a:fillRect/>
          </a:stretch>
        </p:blipFill>
        <p:spPr>
          <a:xfrm>
            <a:off x="2959879" y="3859876"/>
            <a:ext cx="1379020" cy="383061"/>
          </a:xfrm>
          <a:prstGeom prst="rect">
            <a:avLst/>
          </a:prstGeom>
        </p:spPr>
      </p:pic>
      <p:pic>
        <p:nvPicPr>
          <p:cNvPr id="14" name="图片 13"/>
          <p:cNvPicPr>
            <a:picLocks noChangeAspect="1"/>
          </p:cNvPicPr>
          <p:nvPr/>
        </p:nvPicPr>
        <p:blipFill>
          <a:blip r:embed="rId6"/>
          <a:stretch>
            <a:fillRect/>
          </a:stretch>
        </p:blipFill>
        <p:spPr>
          <a:xfrm>
            <a:off x="6666258" y="2046997"/>
            <a:ext cx="3141436" cy="314995"/>
          </a:xfrm>
          <a:prstGeom prst="rect">
            <a:avLst/>
          </a:prstGeom>
        </p:spPr>
      </p:pic>
      <p:pic>
        <p:nvPicPr>
          <p:cNvPr id="15" name="图片 14"/>
          <p:cNvPicPr>
            <a:picLocks noChangeAspect="1"/>
          </p:cNvPicPr>
          <p:nvPr/>
        </p:nvPicPr>
        <p:blipFill>
          <a:blip r:embed="rId7"/>
          <a:stretch>
            <a:fillRect/>
          </a:stretch>
        </p:blipFill>
        <p:spPr>
          <a:xfrm>
            <a:off x="5289775" y="2378454"/>
            <a:ext cx="774303" cy="329301"/>
          </a:xfrm>
          <a:prstGeom prst="rect">
            <a:avLst/>
          </a:prstGeom>
        </p:spPr>
      </p:pic>
      <p:pic>
        <p:nvPicPr>
          <p:cNvPr id="4" name="图片 3"/>
          <p:cNvPicPr>
            <a:picLocks noChangeAspect="1"/>
          </p:cNvPicPr>
          <p:nvPr/>
        </p:nvPicPr>
        <p:blipFill rotWithShape="1">
          <a:blip r:embed="rId8" cstate="print">
            <a:extLst>
              <a:ext uri="{28A0092B-C50C-407E-A947-70E740481C1C}">
                <a14:useLocalDpi xmlns:a14="http://schemas.microsoft.com/office/drawing/2010/main"/>
              </a:ext>
            </a:extLst>
          </a:blip>
          <a:srcRect b="7102"/>
          <a:stretch/>
        </p:blipFill>
        <p:spPr>
          <a:xfrm>
            <a:off x="5090668" y="3421428"/>
            <a:ext cx="4259528" cy="3065014"/>
          </a:xfrm>
          <a:prstGeom prst="rect">
            <a:avLst/>
          </a:prstGeom>
        </p:spPr>
      </p:pic>
    </p:spTree>
    <p:extLst>
      <p:ext uri="{BB962C8B-B14F-4D97-AF65-F5344CB8AC3E}">
        <p14:creationId xmlns:p14="http://schemas.microsoft.com/office/powerpoint/2010/main" val="3720827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Related Work</a:t>
            </a:r>
            <a:endParaRPr lang="zh-CN" altLang="en-US" dirty="0"/>
          </a:p>
        </p:txBody>
      </p:sp>
      <p:sp>
        <p:nvSpPr>
          <p:cNvPr id="3" name="内容占位符 2"/>
          <p:cNvSpPr>
            <a:spLocks noGrp="1"/>
          </p:cNvSpPr>
          <p:nvPr>
            <p:ph idx="1"/>
          </p:nvPr>
        </p:nvSpPr>
        <p:spPr>
          <a:xfrm>
            <a:off x="1775520" y="1403047"/>
            <a:ext cx="8435280" cy="5107923"/>
          </a:xfrm>
        </p:spPr>
        <p:txBody>
          <a:bodyPr>
            <a:normAutofit/>
          </a:bodyPr>
          <a:lstStyle/>
          <a:p>
            <a:r>
              <a:rPr lang="en-US" altLang="zh-CN" dirty="0"/>
              <a:t>Cross-lingual Word Representation Learning</a:t>
            </a:r>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745549334"/>
              </p:ext>
            </p:extLst>
          </p:nvPr>
        </p:nvGraphicFramePr>
        <p:xfrm>
          <a:off x="2029549" y="2093599"/>
          <a:ext cx="8166517" cy="3017520"/>
        </p:xfrm>
        <a:graphic>
          <a:graphicData uri="http://schemas.openxmlformats.org/drawingml/2006/table">
            <a:tbl>
              <a:tblPr firstRow="1" bandRow="1">
                <a:tableStyleId>{5C22544A-7EE6-4342-B048-85BDC9FD1C3A}</a:tableStyleId>
              </a:tblPr>
              <a:tblGrid>
                <a:gridCol w="1329714">
                  <a:extLst>
                    <a:ext uri="{9D8B030D-6E8A-4147-A177-3AD203B41FA5}">
                      <a16:colId xmlns:a16="http://schemas.microsoft.com/office/drawing/2014/main" val="20000"/>
                    </a:ext>
                  </a:extLst>
                </a:gridCol>
                <a:gridCol w="1171174">
                  <a:extLst>
                    <a:ext uri="{9D8B030D-6E8A-4147-A177-3AD203B41FA5}">
                      <a16:colId xmlns:a16="http://schemas.microsoft.com/office/drawing/2014/main" val="20001"/>
                    </a:ext>
                  </a:extLst>
                </a:gridCol>
                <a:gridCol w="1246909">
                  <a:extLst>
                    <a:ext uri="{9D8B030D-6E8A-4147-A177-3AD203B41FA5}">
                      <a16:colId xmlns:a16="http://schemas.microsoft.com/office/drawing/2014/main" val="20005"/>
                    </a:ext>
                  </a:extLst>
                </a:gridCol>
                <a:gridCol w="1157875">
                  <a:extLst>
                    <a:ext uri="{9D8B030D-6E8A-4147-A177-3AD203B41FA5}">
                      <a16:colId xmlns:a16="http://schemas.microsoft.com/office/drawing/2014/main" val="20002"/>
                    </a:ext>
                  </a:extLst>
                </a:gridCol>
                <a:gridCol w="1551214">
                  <a:extLst>
                    <a:ext uri="{9D8B030D-6E8A-4147-A177-3AD203B41FA5}">
                      <a16:colId xmlns:a16="http://schemas.microsoft.com/office/drawing/2014/main" val="20003"/>
                    </a:ext>
                  </a:extLst>
                </a:gridCol>
                <a:gridCol w="1709631">
                  <a:extLst>
                    <a:ext uri="{9D8B030D-6E8A-4147-A177-3AD203B41FA5}">
                      <a16:colId xmlns:a16="http://schemas.microsoft.com/office/drawing/2014/main" val="20004"/>
                    </a:ext>
                  </a:extLst>
                </a:gridCol>
              </a:tblGrid>
              <a:tr h="390960">
                <a:tc>
                  <a:txBody>
                    <a:bodyPr/>
                    <a:lstStyle/>
                    <a:p>
                      <a:pPr algn="ctr"/>
                      <a:r>
                        <a:rPr lang="en-US" altLang="zh-CN" sz="1800" b="1" dirty="0">
                          <a:latin typeface="+mn-lt"/>
                          <a:ea typeface="华文楷体" panose="02010600040101010101" pitchFamily="2" charset="-122"/>
                        </a:rPr>
                        <a:t>Method</a:t>
                      </a:r>
                      <a:endParaRPr lang="zh-CN" altLang="en-US" sz="1800" b="1" dirty="0">
                        <a:latin typeface="+mn-lt"/>
                        <a:ea typeface="华文楷体" panose="02010600040101010101" pitchFamily="2" charset="-122"/>
                      </a:endParaRPr>
                    </a:p>
                  </a:txBody>
                  <a:tcPr anchor="ctr"/>
                </a:tc>
                <a:tc gridSpan="3">
                  <a:txBody>
                    <a:bodyPr/>
                    <a:lstStyle/>
                    <a:p>
                      <a:pPr algn="ctr"/>
                      <a:r>
                        <a:rPr lang="en-US" altLang="zh-CN" sz="1800" dirty="0">
                          <a:latin typeface="+mn-lt"/>
                          <a:ea typeface="华文楷体" panose="02010600040101010101" pitchFamily="2" charset="-122"/>
                        </a:rPr>
                        <a:t>Supervised</a:t>
                      </a:r>
                      <a:endParaRPr lang="zh-CN" altLang="en-US" sz="1800" dirty="0">
                        <a:latin typeface="+mn-lt"/>
                        <a:ea typeface="华文楷体" panose="02010600040101010101" pitchFamily="2" charset="-122"/>
                      </a:endParaRPr>
                    </a:p>
                  </a:txBody>
                  <a:tcPr anchor="ctr"/>
                </a:tc>
                <a:tc hMerge="1">
                  <a:txBody>
                    <a:bodyPr/>
                    <a:lstStyle/>
                    <a:p>
                      <a:pPr algn="ctr"/>
                      <a:endParaRPr lang="zh-CN" altLang="en-US" sz="1400" dirty="0">
                        <a:latin typeface="华文楷体" panose="02010600040101010101" pitchFamily="2" charset="-122"/>
                        <a:ea typeface="华文楷体" panose="02010600040101010101" pitchFamily="2" charset="-122"/>
                      </a:endParaRPr>
                    </a:p>
                  </a:txBody>
                  <a:tcPr anchor="ctr"/>
                </a:tc>
                <a:tc hMerge="1">
                  <a:txBody>
                    <a:bodyPr/>
                    <a:lstStyle/>
                    <a:p>
                      <a:pPr algn="ctr"/>
                      <a:endParaRPr lang="zh-CN" altLang="en-US" sz="1400" dirty="0">
                        <a:latin typeface="华文楷体" panose="02010600040101010101" pitchFamily="2" charset="-122"/>
                        <a:ea typeface="华文楷体" panose="02010600040101010101" pitchFamily="2" charset="-122"/>
                      </a:endParaRPr>
                    </a:p>
                  </a:txBody>
                  <a:tcPr anchor="ctr"/>
                </a:tc>
                <a:tc>
                  <a:txBody>
                    <a:bodyPr/>
                    <a:lstStyle/>
                    <a:p>
                      <a:pPr algn="ctr"/>
                      <a:r>
                        <a:rPr lang="en-US" altLang="zh-CN" sz="1800" dirty="0">
                          <a:latin typeface="+mn-lt"/>
                          <a:ea typeface="华文楷体" panose="02010600040101010101" pitchFamily="2" charset="-122"/>
                        </a:rPr>
                        <a:t>Unsupervised</a:t>
                      </a:r>
                      <a:endParaRPr lang="zh-CN" altLang="en-US" sz="1800" dirty="0">
                        <a:latin typeface="+mn-lt"/>
                        <a:ea typeface="华文楷体" panose="02010600040101010101" pitchFamily="2" charset="-122"/>
                      </a:endParaRPr>
                    </a:p>
                  </a:txBody>
                  <a:tcPr anchor="ctr"/>
                </a:tc>
                <a:tc>
                  <a:txBody>
                    <a:bodyPr/>
                    <a:lstStyle/>
                    <a:p>
                      <a:pPr algn="ctr"/>
                      <a:r>
                        <a:rPr lang="en-US" altLang="zh-CN" sz="1800" dirty="0">
                          <a:latin typeface="+mn-lt"/>
                          <a:ea typeface="华文楷体" panose="02010600040101010101" pitchFamily="2" charset="-122"/>
                        </a:rPr>
                        <a:t>Weakly</a:t>
                      </a:r>
                      <a:r>
                        <a:rPr lang="en-US" altLang="zh-CN" sz="1800" baseline="0" dirty="0">
                          <a:latin typeface="+mn-lt"/>
                          <a:ea typeface="华文楷体" panose="02010600040101010101" pitchFamily="2" charset="-122"/>
                        </a:rPr>
                        <a:t> supervised</a:t>
                      </a:r>
                      <a:endParaRPr lang="zh-CN" altLang="en-US" sz="1800" dirty="0">
                        <a:latin typeface="+mn-lt"/>
                        <a:ea typeface="华文楷体" panose="02010600040101010101" pitchFamily="2" charset="-122"/>
                      </a:endParaRPr>
                    </a:p>
                  </a:txBody>
                  <a:tcPr anchor="ctr"/>
                </a:tc>
                <a:extLst>
                  <a:ext uri="{0D108BD9-81ED-4DB2-BD59-A6C34878D82A}">
                    <a16:rowId xmlns:a16="http://schemas.microsoft.com/office/drawing/2014/main" val="10000"/>
                  </a:ext>
                </a:extLst>
              </a:tr>
              <a:tr h="605359">
                <a:tc>
                  <a:txBody>
                    <a:bodyPr/>
                    <a:lstStyle/>
                    <a:p>
                      <a:pPr algn="ctr"/>
                      <a:r>
                        <a:rPr lang="en-US" altLang="zh-CN" sz="1800" b="1" dirty="0">
                          <a:latin typeface="+mn-lt"/>
                          <a:ea typeface="华文楷体" panose="02010600040101010101" pitchFamily="2" charset="-122"/>
                        </a:rPr>
                        <a:t>Supervision Signal</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mn-lt"/>
                          <a:ea typeface="华文楷体" panose="02010600040101010101" pitchFamily="2" charset="-122"/>
                        </a:rPr>
                        <a:t>Bilingual Lexicon</a:t>
                      </a:r>
                      <a:endParaRPr lang="zh-CN" altLang="en-US" sz="1800" dirty="0">
                        <a:latin typeface="+mn-lt"/>
                        <a:ea typeface="华文楷体" panose="02010600040101010101" pitchFamily="2"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mn-lt"/>
                          <a:ea typeface="华文楷体" panose="02010600040101010101" pitchFamily="2" charset="-122"/>
                        </a:rPr>
                        <a:t>Parallel</a:t>
                      </a:r>
                      <a:endParaRPr lang="en-US" altLang="zh-CN" sz="1800" baseline="0" dirty="0">
                        <a:latin typeface="+mn-lt"/>
                        <a:ea typeface="华文楷体" panose="02010600040101010101" pitchFamily="2"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aseline="0" dirty="0">
                          <a:latin typeface="+mn-lt"/>
                          <a:ea typeface="华文楷体" panose="02010600040101010101" pitchFamily="2" charset="-122"/>
                        </a:rPr>
                        <a:t>Sentences</a:t>
                      </a:r>
                      <a:endParaRPr lang="zh-CN" altLang="en-US" sz="1800" dirty="0">
                        <a:latin typeface="+mn-lt"/>
                        <a:ea typeface="华文楷体" panose="02010600040101010101" pitchFamily="2"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mn-lt"/>
                          <a:ea typeface="华文楷体" panose="02010600040101010101" pitchFamily="2" charset="-122"/>
                        </a:rPr>
                        <a:t>Parallel Sentences with word alignment</a:t>
                      </a:r>
                      <a:endParaRPr lang="zh-CN" altLang="en-US" sz="1800" dirty="0">
                        <a:latin typeface="+mn-lt"/>
                        <a:ea typeface="华文楷体" panose="02010600040101010101" pitchFamily="2" charset="-122"/>
                      </a:endParaRPr>
                    </a:p>
                  </a:txBody>
                  <a:tcPr anchor="ctr"/>
                </a:tc>
                <a:tc>
                  <a:txBody>
                    <a:bodyPr/>
                    <a:lstStyle/>
                    <a:p>
                      <a:pPr algn="ctr"/>
                      <a:r>
                        <a:rPr lang="en-US" altLang="zh-CN" sz="1800" dirty="0">
                          <a:latin typeface="+mn-lt"/>
                          <a:ea typeface="华文楷体" panose="02010600040101010101" pitchFamily="2" charset="-122"/>
                        </a:rPr>
                        <a:t>--</a:t>
                      </a:r>
                      <a:endParaRPr lang="zh-CN" altLang="en-US" sz="1800" dirty="0">
                        <a:latin typeface="+mn-lt"/>
                        <a:ea typeface="华文楷体" panose="02010600040101010101" pitchFamily="2" charset="-122"/>
                      </a:endParaRPr>
                    </a:p>
                  </a:txBody>
                  <a:tcPr anchor="ctr"/>
                </a:tc>
                <a:tc>
                  <a:txBody>
                    <a:bodyPr/>
                    <a:lstStyle/>
                    <a:p>
                      <a:pPr algn="ctr"/>
                      <a:r>
                        <a:rPr lang="en-US" altLang="zh-CN" sz="1800" dirty="0">
                          <a:latin typeface="+mn-lt"/>
                          <a:ea typeface="华文楷体" panose="02010600040101010101" pitchFamily="2" charset="-122"/>
                        </a:rPr>
                        <a:t>Comparable</a:t>
                      </a:r>
                    </a:p>
                    <a:p>
                      <a:pPr algn="ctr"/>
                      <a:r>
                        <a:rPr lang="en-US" altLang="zh-CN" sz="1800" dirty="0">
                          <a:latin typeface="+mn-lt"/>
                          <a:ea typeface="华文楷体" panose="02010600040101010101" pitchFamily="2" charset="-122"/>
                        </a:rPr>
                        <a:t>Documents</a:t>
                      </a:r>
                      <a:endParaRPr lang="zh-CN" altLang="en-US" sz="1800" dirty="0">
                        <a:latin typeface="+mn-lt"/>
                        <a:ea typeface="华文楷体" panose="02010600040101010101" pitchFamily="2" charset="-122"/>
                      </a:endParaRPr>
                    </a:p>
                  </a:txBody>
                  <a:tcPr anchor="ctr"/>
                </a:tc>
                <a:extLst>
                  <a:ext uri="{0D108BD9-81ED-4DB2-BD59-A6C34878D82A}">
                    <a16:rowId xmlns:a16="http://schemas.microsoft.com/office/drawing/2014/main" val="10001"/>
                  </a:ext>
                </a:extLst>
              </a:tr>
              <a:tr h="782562">
                <a:tc>
                  <a:txBody>
                    <a:bodyPr/>
                    <a:lstStyle/>
                    <a:p>
                      <a:pPr algn="ctr"/>
                      <a:r>
                        <a:rPr lang="en-US" altLang="zh-CN" sz="1800" b="1" dirty="0">
                          <a:latin typeface="+mn-lt"/>
                          <a:ea typeface="华文楷体" panose="02010600040101010101" pitchFamily="2" charset="-122"/>
                        </a:rPr>
                        <a:t>Weakness</a:t>
                      </a:r>
                      <a:endParaRPr lang="zh-CN" altLang="en-US" sz="1800" b="1" dirty="0">
                        <a:latin typeface="+mn-lt"/>
                        <a:ea typeface="华文楷体" panose="02010600040101010101" pitchFamily="2" charset="-122"/>
                      </a:endParaRPr>
                    </a:p>
                  </a:txBody>
                  <a:tcPr anchor="ct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0" kern="1200" dirty="0">
                          <a:solidFill>
                            <a:srgbClr val="FF0000"/>
                          </a:solidFill>
                          <a:latin typeface="+mn-lt"/>
                          <a:ea typeface="华文楷体" panose="02010600040101010101" pitchFamily="2" charset="-122"/>
                          <a:cs typeface="+mn-cs"/>
                        </a:rPr>
                        <a:t>Limited</a:t>
                      </a:r>
                      <a:r>
                        <a:rPr lang="en-US" altLang="zh-CN" sz="1800" b="0" kern="1200" baseline="0" dirty="0">
                          <a:solidFill>
                            <a:srgbClr val="FF0000"/>
                          </a:solidFill>
                          <a:latin typeface="+mn-lt"/>
                          <a:ea typeface="华文楷体" panose="02010600040101010101" pitchFamily="2" charset="-122"/>
                          <a:cs typeface="+mn-cs"/>
                        </a:rPr>
                        <a:t> parallel data</a:t>
                      </a:r>
                      <a:endParaRPr lang="en-US" altLang="zh-CN" sz="1800" b="0" kern="1200" dirty="0">
                        <a:solidFill>
                          <a:srgbClr val="FF0000"/>
                        </a:solidFill>
                        <a:latin typeface="+mn-lt"/>
                        <a:ea typeface="华文楷体" panose="02010600040101010101" pitchFamily="2" charset="-122"/>
                        <a:cs typeface="+mn-cs"/>
                      </a:endParaRPr>
                    </a:p>
                  </a:txBody>
                  <a:tcPr anchor="ctr"/>
                </a:tc>
                <a:tc hMerge="1">
                  <a:txBody>
                    <a:bodyPr/>
                    <a:lstStyle/>
                    <a:p>
                      <a:pPr algn="ctr"/>
                      <a:endParaRPr lang="zh-CN" altLang="en-US" sz="1400" dirty="0">
                        <a:latin typeface="华文楷体" panose="02010600040101010101" pitchFamily="2" charset="-122"/>
                        <a:ea typeface="华文楷体" panose="02010600040101010101" pitchFamily="2" charset="-122"/>
                      </a:endParaRPr>
                    </a:p>
                  </a:txBody>
                  <a:tcPr anchor="ctr"/>
                </a:tc>
                <a:tc hMerge="1">
                  <a:txBody>
                    <a:bodyPr/>
                    <a:lstStyle/>
                    <a:p>
                      <a:pPr algn="ctr"/>
                      <a:endParaRPr lang="zh-CN" altLang="en-US" sz="1400" dirty="0">
                        <a:latin typeface="华文楷体" panose="02010600040101010101" pitchFamily="2" charset="-122"/>
                        <a:ea typeface="华文楷体" panose="02010600040101010101" pitchFamily="2" charset="-122"/>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0" kern="1200" dirty="0">
                          <a:solidFill>
                            <a:srgbClr val="FF0000"/>
                          </a:solidFill>
                          <a:latin typeface="+mn-lt"/>
                          <a:ea typeface="华文楷体" panose="02010600040101010101" pitchFamily="2" charset="-122"/>
                          <a:cs typeface="+mn-cs"/>
                        </a:rPr>
                        <a:t>High</a:t>
                      </a:r>
                      <a:r>
                        <a:rPr lang="en-US" altLang="zh-CN" sz="1800" b="0" kern="1200" baseline="0" dirty="0">
                          <a:solidFill>
                            <a:srgbClr val="FF0000"/>
                          </a:solidFill>
                          <a:latin typeface="+mn-lt"/>
                          <a:ea typeface="华文楷体" panose="02010600040101010101" pitchFamily="2" charset="-122"/>
                          <a:cs typeface="+mn-cs"/>
                        </a:rPr>
                        <a:t> complexity Strong assumption</a:t>
                      </a:r>
                      <a:endParaRPr lang="zh-CN" altLang="en-US" sz="1800" b="0" kern="1200" dirty="0">
                        <a:solidFill>
                          <a:srgbClr val="FF0000"/>
                        </a:solidFill>
                        <a:latin typeface="+mn-lt"/>
                        <a:ea typeface="华文楷体" panose="02010600040101010101" pitchFamily="2" charset="-122"/>
                        <a:cs typeface="+mn-cs"/>
                      </a:endParaRPr>
                    </a:p>
                  </a:txBody>
                  <a:tcPr anchor="ctr"/>
                </a:tc>
                <a:tc>
                  <a:txBody>
                    <a:bodyPr/>
                    <a:lstStyle/>
                    <a:p>
                      <a:pPr algn="ctr"/>
                      <a:r>
                        <a:rPr lang="en-US" altLang="zh-CN" sz="1800" b="0" dirty="0">
                          <a:solidFill>
                            <a:srgbClr val="FF0000"/>
                          </a:solidFill>
                          <a:latin typeface="+mn-lt"/>
                          <a:ea typeface="华文楷体" panose="02010600040101010101" pitchFamily="2" charset="-122"/>
                        </a:rPr>
                        <a:t>Noisy; Unstable</a:t>
                      </a:r>
                      <a:r>
                        <a:rPr lang="en-US" altLang="zh-CN" sz="1800" b="0" baseline="0" dirty="0">
                          <a:solidFill>
                            <a:srgbClr val="FF0000"/>
                          </a:solidFill>
                          <a:latin typeface="+mn-lt"/>
                          <a:ea typeface="华文楷体" panose="02010600040101010101" pitchFamily="2" charset="-122"/>
                        </a:rPr>
                        <a:t> training</a:t>
                      </a:r>
                      <a:endParaRPr lang="zh-CN" altLang="en-US" sz="1800" b="0" dirty="0">
                        <a:solidFill>
                          <a:srgbClr val="FF0000"/>
                        </a:solidFill>
                        <a:latin typeface="+mn-lt"/>
                        <a:ea typeface="华文楷体" panose="02010600040101010101" pitchFamily="2" charset="-122"/>
                      </a:endParaRPr>
                    </a:p>
                  </a:txBody>
                  <a:tcPr anchor="ctr"/>
                </a:tc>
                <a:extLst>
                  <a:ext uri="{0D108BD9-81ED-4DB2-BD59-A6C34878D82A}">
                    <a16:rowId xmlns:a16="http://schemas.microsoft.com/office/drawing/2014/main" val="10004"/>
                  </a:ext>
                </a:extLst>
              </a:tr>
            </a:tbl>
          </a:graphicData>
        </a:graphic>
      </p:graphicFrame>
      <p:sp>
        <p:nvSpPr>
          <p:cNvPr id="5" name="六边形 4"/>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446533" y="2059088"/>
            <a:ext cx="1813255" cy="31010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 name="图片 12"/>
          <p:cNvPicPr>
            <a:picLocks noChangeAspect="1"/>
          </p:cNvPicPr>
          <p:nvPr/>
        </p:nvPicPr>
        <p:blipFill rotWithShape="1">
          <a:blip r:embed="rId3" cstate="print">
            <a:extLst>
              <a:ext uri="{28A0092B-C50C-407E-A947-70E740481C1C}">
                <a14:useLocalDpi xmlns:a14="http://schemas.microsoft.com/office/drawing/2010/main"/>
              </a:ext>
            </a:extLst>
          </a:blip>
          <a:srcRect b="16528"/>
          <a:stretch/>
        </p:blipFill>
        <p:spPr>
          <a:xfrm>
            <a:off x="2598646" y="5214681"/>
            <a:ext cx="5611223" cy="1244133"/>
          </a:xfrm>
          <a:prstGeom prst="rect">
            <a:avLst/>
          </a:prstGeom>
        </p:spPr>
      </p:pic>
      <p:sp>
        <p:nvSpPr>
          <p:cNvPr id="6" name="文本框 5"/>
          <p:cNvSpPr txBox="1"/>
          <p:nvPr/>
        </p:nvSpPr>
        <p:spPr>
          <a:xfrm>
            <a:off x="4302447" y="6366060"/>
            <a:ext cx="2258182" cy="369332"/>
          </a:xfrm>
          <a:prstGeom prst="rect">
            <a:avLst/>
          </a:prstGeom>
          <a:noFill/>
        </p:spPr>
        <p:txBody>
          <a:bodyPr wrap="none" rtlCol="0">
            <a:spAutoFit/>
          </a:bodyPr>
          <a:lstStyle/>
          <a:p>
            <a:r>
              <a:rPr kumimoji="1" lang="en-US" altLang="zh-CN" b="1" dirty="0"/>
              <a:t>Parallel Data Example</a:t>
            </a:r>
            <a:endParaRPr kumimoji="1" lang="zh-CN" altLang="en-US" b="1" dirty="0"/>
          </a:p>
        </p:txBody>
      </p:sp>
    </p:spTree>
    <p:extLst>
      <p:ext uri="{BB962C8B-B14F-4D97-AF65-F5344CB8AC3E}">
        <p14:creationId xmlns:p14="http://schemas.microsoft.com/office/powerpoint/2010/main" val="289926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latin typeface="+mj-lt"/>
              </a:rPr>
              <a:t>Jointly Representation Learning of Cross-lingual Words and Entities</a:t>
            </a:r>
            <a:endParaRPr lang="zh-CN" altLang="en-US" sz="3200" dirty="0">
              <a:latin typeface="+mj-lt"/>
            </a:endParaRPr>
          </a:p>
        </p:txBody>
      </p:sp>
      <p:sp>
        <p:nvSpPr>
          <p:cNvPr id="5" name="六边形 4"/>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内容占位符 2"/>
          <p:cNvSpPr>
            <a:spLocks noGrp="1"/>
          </p:cNvSpPr>
          <p:nvPr>
            <p:ph idx="1"/>
          </p:nvPr>
        </p:nvSpPr>
        <p:spPr>
          <a:xfrm>
            <a:off x="1775520" y="1403047"/>
            <a:ext cx="8435280" cy="5107923"/>
          </a:xfrm>
        </p:spPr>
        <p:txBody>
          <a:bodyPr>
            <a:normAutofit/>
          </a:bodyPr>
          <a:lstStyle/>
          <a:p>
            <a:r>
              <a:rPr lang="en-US" altLang="zh-CN" sz="2400" dirty="0">
                <a:latin typeface="+mn-lt"/>
              </a:rPr>
              <a:t>Framework</a:t>
            </a:r>
            <a:endParaRPr lang="en-US" altLang="zh-CN" sz="2400" i="1" dirty="0">
              <a:latin typeface="+mn-lt"/>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a:p>
            <a:pPr lvl="1"/>
            <a:endParaRPr lang="en-US" altLang="zh-CN" i="1" dirty="0">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a:blip r:embed="rId3"/>
          <a:stretch>
            <a:fillRect/>
          </a:stretch>
        </p:blipFill>
        <p:spPr>
          <a:xfrm>
            <a:off x="1524000" y="2027261"/>
            <a:ext cx="9144000" cy="4281488"/>
          </a:xfrm>
          <a:prstGeom prst="rect">
            <a:avLst/>
          </a:prstGeom>
        </p:spPr>
      </p:pic>
    </p:spTree>
    <p:extLst>
      <p:ext uri="{BB962C8B-B14F-4D97-AF65-F5344CB8AC3E}">
        <p14:creationId xmlns:p14="http://schemas.microsoft.com/office/powerpoint/2010/main" val="3765769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r>
              <a:rPr kumimoji="1" lang="en-US" altLang="zh-CN" sz="2400" dirty="0">
                <a:latin typeface="+mn-lt"/>
              </a:rPr>
              <a:t>Attention-based Sentence Representation</a:t>
            </a:r>
            <a:endParaRPr kumimoji="1" lang="zh-CN" altLang="en-US" sz="2400" dirty="0">
              <a:latin typeface="+mn-lt"/>
            </a:endParaRPr>
          </a:p>
          <a:p>
            <a:endParaRPr kumimoji="1" lang="zh-CN" altLang="en-US" sz="2400" dirty="0">
              <a:latin typeface="+mn-lt"/>
            </a:endParaRPr>
          </a:p>
          <a:p>
            <a:r>
              <a:rPr kumimoji="1" lang="en-US" altLang="zh-CN" sz="2400" dirty="0">
                <a:latin typeface="+mn-lt"/>
              </a:rPr>
              <a:t>Knowledge Attention</a:t>
            </a:r>
            <a:endParaRPr kumimoji="1" lang="zh-CN" altLang="en-US" sz="2400" dirty="0">
              <a:latin typeface="+mn-lt"/>
            </a:endParaRPr>
          </a:p>
          <a:p>
            <a:endParaRPr kumimoji="1" lang="zh-CN" altLang="en-US" sz="2400" dirty="0">
              <a:latin typeface="+mn-lt"/>
            </a:endParaRPr>
          </a:p>
          <a:p>
            <a:r>
              <a:rPr kumimoji="1" lang="en-US" altLang="zh-CN" sz="2400" dirty="0">
                <a:latin typeface="+mn-lt"/>
              </a:rPr>
              <a:t>Cross-lingual Attention</a:t>
            </a:r>
            <a:endParaRPr kumimoji="1" lang="zh-CN" altLang="en-US" sz="2400" dirty="0">
              <a:latin typeface="+mn-lt"/>
            </a:endParaRPr>
          </a:p>
          <a:p>
            <a:pPr marL="457200" lvl="1" indent="0">
              <a:buNone/>
            </a:pPr>
            <a:endParaRPr kumimoji="1" lang="en-US" altLang="zh-CN" sz="2400" b="1" i="1" dirty="0">
              <a:latin typeface="+mn-lt"/>
            </a:endParaRPr>
          </a:p>
          <a:p>
            <a:pPr marL="457200" lvl="1" indent="0">
              <a:buNone/>
            </a:pPr>
            <a:endParaRPr lang="zh-CN" altLang="en-US" sz="2400" dirty="0">
              <a:latin typeface="+mn-lt"/>
            </a:endParaRPr>
          </a:p>
        </p:txBody>
      </p:sp>
      <p:sp>
        <p:nvSpPr>
          <p:cNvPr id="5" name="六边形 4"/>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08706" y="2166307"/>
            <a:ext cx="4330700" cy="82550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27756" y="4993836"/>
            <a:ext cx="4292600" cy="57150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59556" y="3662621"/>
            <a:ext cx="3429000" cy="660400"/>
          </a:xfrm>
          <a:prstGeom prst="rect">
            <a:avLst/>
          </a:prstGeom>
        </p:spPr>
      </p:pic>
      <p:sp>
        <p:nvSpPr>
          <p:cNvPr id="12" name="标题 1"/>
          <p:cNvSpPr>
            <a:spLocks noGrp="1"/>
          </p:cNvSpPr>
          <p:nvPr>
            <p:ph type="title"/>
          </p:nvPr>
        </p:nvSpPr>
        <p:spPr>
          <a:xfrm>
            <a:off x="1775520" y="274638"/>
            <a:ext cx="6434348" cy="922114"/>
          </a:xfrm>
        </p:spPr>
        <p:txBody>
          <a:bodyPr/>
          <a:lstStyle/>
          <a:p>
            <a:r>
              <a:rPr lang="en-US" altLang="zh-CN" sz="3200" dirty="0">
                <a:latin typeface="+mj-lt"/>
              </a:rPr>
              <a:t>Jointly Representation Learning of Cross-lingual Words and Entities</a:t>
            </a:r>
            <a:endParaRPr lang="zh-CN" altLang="en-US" sz="3200" dirty="0">
              <a:latin typeface="+mj-lt"/>
            </a:endParaRPr>
          </a:p>
        </p:txBody>
      </p:sp>
    </p:spTree>
    <p:extLst>
      <p:ext uri="{BB962C8B-B14F-4D97-AF65-F5344CB8AC3E}">
        <p14:creationId xmlns:p14="http://schemas.microsoft.com/office/powerpoint/2010/main" val="954291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Experiments</a:t>
            </a:r>
            <a:endParaRPr lang="zh-CN" altLang="en-US" dirty="0">
              <a:latin typeface="+mj-lt"/>
            </a:endParaRPr>
          </a:p>
        </p:txBody>
      </p:sp>
      <p:sp>
        <p:nvSpPr>
          <p:cNvPr id="3" name="内容占位符 2"/>
          <p:cNvSpPr>
            <a:spLocks noGrp="1"/>
          </p:cNvSpPr>
          <p:nvPr>
            <p:ph idx="1"/>
          </p:nvPr>
        </p:nvSpPr>
        <p:spPr>
          <a:xfrm>
            <a:off x="1835125" y="1313714"/>
            <a:ext cx="8435280" cy="4995036"/>
          </a:xfrm>
        </p:spPr>
        <p:txBody>
          <a:bodyPr/>
          <a:lstStyle/>
          <a:p>
            <a:r>
              <a:rPr lang="en-US" altLang="zh-CN" sz="2400" dirty="0">
                <a:latin typeface="+mn-lt"/>
              </a:rPr>
              <a:t>Qualitative Analysis</a:t>
            </a:r>
          </a:p>
          <a:p>
            <a:pPr marL="0" indent="0">
              <a:buNone/>
            </a:pPr>
            <a:endParaRPr lang="en-US" altLang="zh-CN" dirty="0"/>
          </a:p>
          <a:p>
            <a:endParaRPr lang="zh-CN" altLang="en-US" dirty="0"/>
          </a:p>
        </p:txBody>
      </p:sp>
      <p:sp>
        <p:nvSpPr>
          <p:cNvPr id="18" name="六边形 17"/>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a:ext>
            </a:extLst>
          </a:blip>
          <a:srcRect t="14552"/>
          <a:stretch/>
        </p:blipFill>
        <p:spPr>
          <a:xfrm>
            <a:off x="3100015" y="2296375"/>
            <a:ext cx="5650243" cy="4012375"/>
          </a:xfrm>
          <a:prstGeom prst="rect">
            <a:avLst/>
          </a:prstGeom>
        </p:spPr>
      </p:pic>
      <p:sp>
        <p:nvSpPr>
          <p:cNvPr id="4" name="矩形 3"/>
          <p:cNvSpPr/>
          <p:nvPr/>
        </p:nvSpPr>
        <p:spPr>
          <a:xfrm>
            <a:off x="4567647" y="3958047"/>
            <a:ext cx="3278777" cy="26125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5151122" y="5880976"/>
            <a:ext cx="853439" cy="3108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63130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71484" y="1336771"/>
            <a:ext cx="8849033" cy="5351015"/>
          </a:xfrm>
        </p:spPr>
        <p:txBody>
          <a:bodyPr>
            <a:noAutofit/>
          </a:bodyPr>
          <a:lstStyle/>
          <a:p>
            <a:r>
              <a:rPr lang="en-US" altLang="zh-CN" sz="2000" dirty="0">
                <a:latin typeface="+mn-lt"/>
              </a:rPr>
              <a:t>Word Translation</a:t>
            </a:r>
          </a:p>
          <a:p>
            <a:endParaRPr lang="en-US" altLang="zh-CN" sz="2000" dirty="0">
              <a:latin typeface="+mn-lt"/>
            </a:endParaRPr>
          </a:p>
          <a:p>
            <a:endParaRPr lang="zh-CN" altLang="en-US" sz="2000" dirty="0">
              <a:latin typeface="+mn-lt"/>
            </a:endParaRPr>
          </a:p>
          <a:p>
            <a:endParaRPr lang="zh-CN" altLang="en-US" sz="2000" dirty="0">
              <a:latin typeface="+mn-lt"/>
            </a:endParaRPr>
          </a:p>
          <a:p>
            <a:endParaRPr lang="zh-CN" altLang="en-US" sz="2000" dirty="0">
              <a:latin typeface="+mn-lt"/>
            </a:endParaRPr>
          </a:p>
          <a:p>
            <a:pPr lvl="1"/>
            <a:endParaRPr lang="en-US" altLang="zh-CN" sz="2000" dirty="0">
              <a:latin typeface="+mn-lt"/>
            </a:endParaRPr>
          </a:p>
          <a:p>
            <a:pPr marL="742950" lvl="2" indent="-342900" fontAlgn="base">
              <a:spcAft>
                <a:spcPct val="0"/>
              </a:spcAft>
              <a:buClr>
                <a:srgbClr val="7030A0"/>
              </a:buClr>
              <a:buSzPct val="73000"/>
              <a:buFont typeface="Wingdings" charset="2"/>
              <a:buChar char="u"/>
            </a:pPr>
            <a:r>
              <a:rPr lang="en-US" altLang="zh-CN" dirty="0">
                <a:latin typeface="+mn-lt"/>
              </a:rPr>
              <a:t>The pair of languages in the same language-family achieves better performance.</a:t>
            </a:r>
          </a:p>
          <a:p>
            <a:pPr marL="742950" lvl="2" indent="-342900" fontAlgn="base">
              <a:spcAft>
                <a:spcPct val="0"/>
              </a:spcAft>
              <a:buClr>
                <a:srgbClr val="7030A0"/>
              </a:buClr>
              <a:buSzPct val="73000"/>
              <a:buFont typeface="Wingdings" charset="2"/>
              <a:buChar char="u"/>
            </a:pPr>
            <a:r>
              <a:rPr lang="en-US" altLang="zh-CN" dirty="0">
                <a:latin typeface="+mn-lt"/>
              </a:rPr>
              <a:t>Languages with richer corpus have better translations.</a:t>
            </a:r>
          </a:p>
          <a:p>
            <a:pPr marL="742950" lvl="2" indent="-342900" fontAlgn="base">
              <a:spcAft>
                <a:spcPct val="0"/>
              </a:spcAft>
              <a:buClr>
                <a:srgbClr val="7030A0"/>
              </a:buClr>
              <a:buSzPct val="73000"/>
              <a:buFont typeface="Wingdings" charset="2"/>
              <a:buChar char="u"/>
            </a:pPr>
            <a:r>
              <a:rPr lang="en-US" altLang="zh-CN" dirty="0">
                <a:latin typeface="+mn-lt"/>
              </a:rPr>
              <a:t>Mono-lingual training objectives help to avoid performance reduction between small and large vocabulary.</a:t>
            </a:r>
          </a:p>
          <a:p>
            <a:pPr marL="742950" lvl="2" indent="-342900" fontAlgn="base">
              <a:spcAft>
                <a:spcPct val="0"/>
              </a:spcAft>
              <a:buClr>
                <a:srgbClr val="7030A0"/>
              </a:buClr>
              <a:buSzPct val="73000"/>
              <a:buFont typeface="Wingdings" charset="2"/>
              <a:buChar char="u"/>
            </a:pPr>
            <a:r>
              <a:rPr lang="en-US" altLang="zh-CN" dirty="0">
                <a:latin typeface="+mn-lt"/>
              </a:rPr>
              <a:t>Attention mechanisms further improve the performance.</a:t>
            </a:r>
          </a:p>
        </p:txBody>
      </p:sp>
      <p:sp>
        <p:nvSpPr>
          <p:cNvPr id="8" name="六边形 7"/>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a:srcRect t="8499"/>
          <a:stretch/>
        </p:blipFill>
        <p:spPr>
          <a:xfrm>
            <a:off x="1600297" y="1885005"/>
            <a:ext cx="8920220" cy="2210572"/>
          </a:xfrm>
          <a:prstGeom prst="rect">
            <a:avLst/>
          </a:prstGeom>
        </p:spPr>
      </p:pic>
      <p:sp>
        <p:nvSpPr>
          <p:cNvPr id="28" name="标题 1"/>
          <p:cNvSpPr>
            <a:spLocks noGrp="1"/>
          </p:cNvSpPr>
          <p:nvPr>
            <p:ph type="title"/>
          </p:nvPr>
        </p:nvSpPr>
        <p:spPr>
          <a:xfrm>
            <a:off x="1775520" y="274638"/>
            <a:ext cx="6434348" cy="922114"/>
          </a:xfrm>
        </p:spPr>
        <p:txBody>
          <a:bodyPr/>
          <a:lstStyle/>
          <a:p>
            <a:r>
              <a:rPr lang="en-US" altLang="zh-CN" dirty="0">
                <a:latin typeface="+mj-lt"/>
              </a:rPr>
              <a:t>Experiments</a:t>
            </a:r>
            <a:endParaRPr lang="zh-CN" altLang="en-US" dirty="0">
              <a:latin typeface="+mj-lt"/>
            </a:endParaRPr>
          </a:p>
        </p:txBody>
      </p:sp>
    </p:spTree>
    <p:extLst>
      <p:ext uri="{BB962C8B-B14F-4D97-AF65-F5344CB8AC3E}">
        <p14:creationId xmlns:p14="http://schemas.microsoft.com/office/powerpoint/2010/main" val="1196735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75520" y="1313122"/>
            <a:ext cx="8435280" cy="4938823"/>
          </a:xfrm>
        </p:spPr>
        <p:txBody>
          <a:bodyPr>
            <a:normAutofit/>
          </a:bodyPr>
          <a:lstStyle/>
          <a:p>
            <a:r>
              <a:rPr lang="en-US" altLang="zh-CN" sz="2400" dirty="0">
                <a:latin typeface="+mn-lt"/>
              </a:rPr>
              <a:t>Cross-lingual Entity Linking</a:t>
            </a:r>
            <a:endParaRPr lang="zh-CN" altLang="en-US" sz="2400" dirty="0">
              <a:latin typeface="+mn-lt"/>
            </a:endParaRPr>
          </a:p>
          <a:p>
            <a:pPr lvl="1"/>
            <a:r>
              <a:rPr lang="en-US" altLang="zh-CN" sz="2200" dirty="0">
                <a:latin typeface="+mn-lt"/>
              </a:rPr>
              <a:t>KBP2015: 38,831 mentions in 944 documents.</a:t>
            </a:r>
          </a:p>
          <a:p>
            <a:pPr>
              <a:lnSpc>
                <a:spcPct val="100000"/>
              </a:lnSpc>
            </a:pPr>
            <a:endParaRPr lang="zh-CN" altLang="en-US" sz="2200" dirty="0">
              <a:latin typeface="+mn-lt"/>
            </a:endParaRPr>
          </a:p>
          <a:p>
            <a:pPr marL="457200" lvl="1" indent="0">
              <a:buNone/>
            </a:pPr>
            <a:endParaRPr lang="zh-CN" altLang="en-US" sz="2200" dirty="0">
              <a:latin typeface="+mn-lt"/>
            </a:endParaRPr>
          </a:p>
          <a:p>
            <a:pPr marL="457200" lvl="1" indent="0">
              <a:buNone/>
            </a:pPr>
            <a:endParaRPr lang="en-US" altLang="zh-CN" sz="2200" dirty="0">
              <a:latin typeface="+mn-lt"/>
            </a:endParaRPr>
          </a:p>
          <a:p>
            <a:pPr marL="457200" lvl="1" indent="0">
              <a:buNone/>
            </a:pPr>
            <a:endParaRPr lang="en-US" altLang="zh-CN" sz="2200" dirty="0">
              <a:latin typeface="+mn-lt"/>
            </a:endParaRPr>
          </a:p>
          <a:p>
            <a:pPr marL="742950" lvl="2" indent="-342900" fontAlgn="base">
              <a:spcAft>
                <a:spcPct val="0"/>
              </a:spcAft>
              <a:buClr>
                <a:srgbClr val="7030A0"/>
              </a:buClr>
              <a:buSzPct val="73000"/>
              <a:buFont typeface="Wingdings" charset="2"/>
              <a:buChar char="u"/>
            </a:pPr>
            <a:r>
              <a:rPr lang="en-US" altLang="zh-CN" sz="2200" dirty="0">
                <a:latin typeface="+mn-lt"/>
              </a:rPr>
              <a:t>The listed systems rely on additional translation tools.</a:t>
            </a:r>
            <a:endParaRPr lang="zh-CN" altLang="en-US" sz="2200" dirty="0">
              <a:latin typeface="+mn-lt"/>
            </a:endParaRPr>
          </a:p>
          <a:p>
            <a:pPr marL="742950" lvl="2" indent="-342900" fontAlgn="base">
              <a:spcAft>
                <a:spcPct val="0"/>
              </a:spcAft>
              <a:buClr>
                <a:srgbClr val="7030A0"/>
              </a:buClr>
              <a:buSzPct val="73000"/>
              <a:buFont typeface="Wingdings" charset="2"/>
              <a:buChar char="u"/>
            </a:pPr>
            <a:r>
              <a:rPr lang="en-US" altLang="zh-CN" sz="2200" dirty="0">
                <a:latin typeface="+mn-lt"/>
              </a:rPr>
              <a:t>Our method is competitive with top ranked systems based on cross-lingual word and entity </a:t>
            </a:r>
            <a:r>
              <a:rPr lang="en-US" altLang="zh-CN" sz="2200" dirty="0" err="1">
                <a:latin typeface="+mn-lt"/>
              </a:rPr>
              <a:t>embeddings</a:t>
            </a:r>
            <a:r>
              <a:rPr lang="en-US" altLang="zh-CN" sz="2200" dirty="0">
                <a:latin typeface="+mn-lt"/>
              </a:rPr>
              <a:t>.</a:t>
            </a:r>
          </a:p>
        </p:txBody>
      </p:sp>
      <p:sp>
        <p:nvSpPr>
          <p:cNvPr id="8" name="六边形 7"/>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a:srcRect t="20986"/>
          <a:stretch/>
        </p:blipFill>
        <p:spPr>
          <a:xfrm>
            <a:off x="3683937" y="2690949"/>
            <a:ext cx="4120942" cy="988767"/>
          </a:xfrm>
          <a:prstGeom prst="rect">
            <a:avLst/>
          </a:prstGeom>
        </p:spPr>
      </p:pic>
      <p:sp>
        <p:nvSpPr>
          <p:cNvPr id="7" name="标题 1"/>
          <p:cNvSpPr>
            <a:spLocks noGrp="1"/>
          </p:cNvSpPr>
          <p:nvPr>
            <p:ph type="title"/>
          </p:nvPr>
        </p:nvSpPr>
        <p:spPr>
          <a:xfrm>
            <a:off x="1775520" y="274638"/>
            <a:ext cx="6434348" cy="922114"/>
          </a:xfrm>
        </p:spPr>
        <p:txBody>
          <a:bodyPr/>
          <a:lstStyle/>
          <a:p>
            <a:r>
              <a:rPr lang="en-US" altLang="zh-CN" dirty="0">
                <a:latin typeface="+mj-lt"/>
              </a:rPr>
              <a:t>Experiments</a:t>
            </a:r>
            <a:endParaRPr lang="zh-CN" altLang="en-US" dirty="0">
              <a:latin typeface="+mj-lt"/>
            </a:endParaRPr>
          </a:p>
        </p:txBody>
      </p:sp>
    </p:spTree>
    <p:extLst>
      <p:ext uri="{BB962C8B-B14F-4D97-AF65-F5344CB8AC3E}">
        <p14:creationId xmlns:p14="http://schemas.microsoft.com/office/powerpoint/2010/main" val="90860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Outline</a:t>
            </a:r>
            <a:endParaRPr lang="zh-CN" altLang="en-US" dirty="0">
              <a:latin typeface="+mj-lt"/>
            </a:endParaRPr>
          </a:p>
        </p:txBody>
      </p:sp>
      <p:sp>
        <p:nvSpPr>
          <p:cNvPr id="3" name="内容占位符 2"/>
          <p:cNvSpPr>
            <a:spLocks noGrp="1"/>
          </p:cNvSpPr>
          <p:nvPr>
            <p:ph idx="1"/>
          </p:nvPr>
        </p:nvSpPr>
        <p:spPr/>
        <p:txBody>
          <a:bodyPr>
            <a:normAutofit/>
          </a:bodyPr>
          <a:lstStyle/>
          <a:p>
            <a:r>
              <a:rPr lang="en-US" altLang="zh-CN" sz="2400" dirty="0">
                <a:latin typeface="+mn-lt"/>
              </a:rPr>
              <a:t>Introduction</a:t>
            </a:r>
          </a:p>
          <a:p>
            <a:r>
              <a:rPr lang="en-US" altLang="zh-CN" sz="2400" dirty="0">
                <a:latin typeface="+mn-lt"/>
              </a:rPr>
              <a:t>Jointly Representation Learning of Words and Entities</a:t>
            </a:r>
            <a:endParaRPr lang="zh-CN" altLang="en-US" sz="2400" dirty="0">
              <a:latin typeface="+mn-lt"/>
            </a:endParaRPr>
          </a:p>
          <a:p>
            <a:r>
              <a:rPr lang="en-US" altLang="zh-CN" sz="2400" dirty="0">
                <a:latin typeface="+mn-lt"/>
              </a:rPr>
              <a:t>Jointly Representation Learning of Cross-lingual Words and Entities</a:t>
            </a:r>
          </a:p>
          <a:p>
            <a:r>
              <a:rPr lang="en-US" altLang="zh-CN" sz="2400" dirty="0">
                <a:solidFill>
                  <a:srgbClr val="FF0000"/>
                </a:solidFill>
                <a:latin typeface="+mn-lt"/>
              </a:rPr>
              <a:t>Neural Collective Entity Linking</a:t>
            </a:r>
            <a:endParaRPr lang="zh-CN" altLang="en-US" sz="2400" dirty="0">
              <a:solidFill>
                <a:srgbClr val="FF0000"/>
              </a:solidFill>
              <a:latin typeface="+mn-lt"/>
            </a:endParaRPr>
          </a:p>
          <a:p>
            <a:r>
              <a:rPr lang="en-US" altLang="zh-CN" sz="2400" dirty="0">
                <a:latin typeface="+mn-lt"/>
              </a:rPr>
              <a:t>Conclusion</a:t>
            </a:r>
            <a:endParaRPr lang="zh-CN" altLang="en-US" sz="2400" dirty="0">
              <a:latin typeface="+mn-lt"/>
            </a:endParaRPr>
          </a:p>
        </p:txBody>
      </p:sp>
      <p:sp>
        <p:nvSpPr>
          <p:cNvPr id="5" name="六边形 4"/>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01227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Neural Collective Entity Linking</a:t>
            </a:r>
          </a:p>
        </p:txBody>
      </p:sp>
      <p:sp>
        <p:nvSpPr>
          <p:cNvPr id="3" name="内容占位符 2"/>
          <p:cNvSpPr>
            <a:spLocks noGrp="1"/>
          </p:cNvSpPr>
          <p:nvPr>
            <p:ph idx="1"/>
          </p:nvPr>
        </p:nvSpPr>
        <p:spPr/>
        <p:txBody>
          <a:bodyPr>
            <a:normAutofit/>
          </a:bodyPr>
          <a:lstStyle/>
          <a:p>
            <a:pPr>
              <a:lnSpc>
                <a:spcPct val="100000"/>
              </a:lnSpc>
            </a:pPr>
            <a:r>
              <a:rPr lang="en-US" altLang="zh-CN" sz="2400" dirty="0">
                <a:latin typeface="+mn-lt"/>
              </a:rPr>
              <a:t>Framework</a:t>
            </a:r>
            <a:endParaRPr lang="en-US" altLang="zh-CN" sz="2400" b="1" dirty="0">
              <a:solidFill>
                <a:schemeClr val="accent2"/>
              </a:solidFill>
              <a:latin typeface="+mn-lt"/>
            </a:endParaRPr>
          </a:p>
        </p:txBody>
      </p:sp>
      <p:sp>
        <p:nvSpPr>
          <p:cNvPr id="4" name="六边形 3"/>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350840"/>
            <a:ext cx="9144000" cy="3040380"/>
          </a:xfrm>
          <a:prstGeom prst="rect">
            <a:avLst/>
          </a:prstGeom>
        </p:spPr>
      </p:pic>
    </p:spTree>
    <p:extLst>
      <p:ext uri="{BB962C8B-B14F-4D97-AF65-F5344CB8AC3E}">
        <p14:creationId xmlns:p14="http://schemas.microsoft.com/office/powerpoint/2010/main" val="1086514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3424" y="2780364"/>
            <a:ext cx="8527302" cy="2995459"/>
          </a:xfrm>
          <a:prstGeom prst="rect">
            <a:avLst/>
          </a:prstGeom>
        </p:spPr>
      </p:pic>
      <p:sp>
        <p:nvSpPr>
          <p:cNvPr id="9" name="标题 1"/>
          <p:cNvSpPr>
            <a:spLocks noGrp="1"/>
          </p:cNvSpPr>
          <p:nvPr>
            <p:ph type="title"/>
          </p:nvPr>
        </p:nvSpPr>
        <p:spPr>
          <a:xfrm>
            <a:off x="1775520" y="274638"/>
            <a:ext cx="6434348" cy="922114"/>
          </a:xfrm>
        </p:spPr>
        <p:txBody>
          <a:bodyPr/>
          <a:lstStyle/>
          <a:p>
            <a:r>
              <a:rPr lang="en-US" altLang="zh-CN" dirty="0">
                <a:latin typeface="+mj-lt"/>
              </a:rPr>
              <a:t>Neural Collective Entity Linking</a:t>
            </a:r>
          </a:p>
        </p:txBody>
      </p:sp>
      <p:sp>
        <p:nvSpPr>
          <p:cNvPr id="10" name="内容占位符 2"/>
          <p:cNvSpPr>
            <a:spLocks noGrp="1"/>
          </p:cNvSpPr>
          <p:nvPr>
            <p:ph idx="1"/>
          </p:nvPr>
        </p:nvSpPr>
        <p:spPr>
          <a:xfrm>
            <a:off x="1775520" y="1600201"/>
            <a:ext cx="8435280" cy="4525963"/>
          </a:xfrm>
        </p:spPr>
        <p:txBody>
          <a:bodyPr>
            <a:normAutofit/>
          </a:bodyPr>
          <a:lstStyle/>
          <a:p>
            <a:pPr>
              <a:lnSpc>
                <a:spcPct val="100000"/>
              </a:lnSpc>
            </a:pPr>
            <a:r>
              <a:rPr lang="en-US" altLang="zh-CN" sz="2400" dirty="0">
                <a:latin typeface="+mn-lt"/>
              </a:rPr>
              <a:t>Neural Model for Entity Disambiguation</a:t>
            </a:r>
            <a:endParaRPr lang="en-US" altLang="zh-CN" sz="2400" b="1" dirty="0">
              <a:solidFill>
                <a:schemeClr val="accent2"/>
              </a:solidFill>
              <a:latin typeface="+mn-lt"/>
            </a:endParaRPr>
          </a:p>
        </p:txBody>
      </p:sp>
    </p:spTree>
    <p:extLst>
      <p:ext uri="{BB962C8B-B14F-4D97-AF65-F5344CB8AC3E}">
        <p14:creationId xmlns:p14="http://schemas.microsoft.com/office/powerpoint/2010/main" val="658316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Experiments</a:t>
            </a:r>
            <a:endParaRPr lang="zh-CN" altLang="en-US" dirty="0">
              <a:latin typeface="+mj-lt"/>
            </a:endParaRPr>
          </a:p>
        </p:txBody>
      </p:sp>
      <p:sp>
        <p:nvSpPr>
          <p:cNvPr id="3" name="内容占位符 2"/>
          <p:cNvSpPr>
            <a:spLocks noGrp="1"/>
          </p:cNvSpPr>
          <p:nvPr>
            <p:ph idx="1"/>
          </p:nvPr>
        </p:nvSpPr>
        <p:spPr/>
        <p:txBody>
          <a:bodyPr>
            <a:normAutofit/>
          </a:bodyPr>
          <a:lstStyle/>
          <a:p>
            <a:pPr>
              <a:lnSpc>
                <a:spcPct val="100000"/>
              </a:lnSpc>
            </a:pPr>
            <a:r>
              <a:rPr lang="en-US" altLang="zh-CN" sz="2400" dirty="0">
                <a:latin typeface="+mn-lt"/>
              </a:rPr>
              <a:t>Collective EL model comparison in the GERBIL framework</a:t>
            </a:r>
            <a:endParaRPr lang="zh-CN" altLang="en-US" sz="2400" dirty="0">
              <a:latin typeface="+mn-lt"/>
            </a:endParaRPr>
          </a:p>
        </p:txBody>
      </p:sp>
      <p:sp>
        <p:nvSpPr>
          <p:cNvPr id="4" name="六边形 3"/>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stretch>
            <a:fillRect/>
          </a:stretch>
        </p:blipFill>
        <p:spPr>
          <a:xfrm>
            <a:off x="2171970" y="2257010"/>
            <a:ext cx="7848060" cy="3479800"/>
          </a:xfrm>
          <a:prstGeom prst="rect">
            <a:avLst/>
          </a:prstGeom>
        </p:spPr>
      </p:pic>
    </p:spTree>
    <p:extLst>
      <p:ext uri="{BB962C8B-B14F-4D97-AF65-F5344CB8AC3E}">
        <p14:creationId xmlns:p14="http://schemas.microsoft.com/office/powerpoint/2010/main" val="424646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latin typeface="+mj-lt"/>
              </a:rPr>
              <a:t>Experiments</a:t>
            </a:r>
            <a:endParaRPr lang="zh-CN" altLang="en-US" sz="3200" dirty="0">
              <a:latin typeface="+mj-lt"/>
            </a:endParaRPr>
          </a:p>
        </p:txBody>
      </p:sp>
      <p:sp>
        <p:nvSpPr>
          <p:cNvPr id="3" name="内容占位符 2"/>
          <p:cNvSpPr>
            <a:spLocks noGrp="1"/>
          </p:cNvSpPr>
          <p:nvPr>
            <p:ph idx="1"/>
          </p:nvPr>
        </p:nvSpPr>
        <p:spPr/>
        <p:txBody>
          <a:bodyPr>
            <a:normAutofit/>
          </a:bodyPr>
          <a:lstStyle/>
          <a:p>
            <a:pPr>
              <a:lnSpc>
                <a:spcPct val="100000"/>
              </a:lnSpc>
            </a:pPr>
            <a:r>
              <a:rPr lang="en-US" altLang="zh-CN" sz="2400" dirty="0">
                <a:latin typeface="+mn-lt"/>
              </a:rPr>
              <a:t>Impacts of main modules</a:t>
            </a:r>
          </a:p>
          <a:p>
            <a:pPr lvl="1"/>
            <a:r>
              <a:rPr lang="en-US" altLang="zh-CN" sz="2100" dirty="0">
                <a:latin typeface="+mn-lt"/>
              </a:rPr>
              <a:t>TAC2010 is an “easy” dataset, while WW is difficult.</a:t>
            </a:r>
            <a:endParaRPr lang="zh-CN" altLang="en-US" sz="2100" dirty="0">
              <a:latin typeface="+mn-lt"/>
            </a:endParaRPr>
          </a:p>
        </p:txBody>
      </p:sp>
      <p:sp>
        <p:nvSpPr>
          <p:cNvPr id="4" name="六边形 3"/>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3578853" y="2580318"/>
            <a:ext cx="4828615" cy="3637139"/>
          </a:xfrm>
          <a:prstGeom prst="rect">
            <a:avLst/>
          </a:prstGeom>
        </p:spPr>
      </p:pic>
    </p:spTree>
    <p:extLst>
      <p:ext uri="{BB962C8B-B14F-4D97-AF65-F5344CB8AC3E}">
        <p14:creationId xmlns:p14="http://schemas.microsoft.com/office/powerpoint/2010/main" val="1906668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4001" y="298286"/>
            <a:ext cx="7568177" cy="922114"/>
          </a:xfrm>
        </p:spPr>
        <p:txBody>
          <a:bodyPr/>
          <a:lstStyle/>
          <a:p>
            <a:r>
              <a:rPr lang="en-US" altLang="zh-CN" sz="2800" dirty="0" err="1">
                <a:latin typeface="+mj-lt"/>
              </a:rPr>
              <a:t>Xlink</a:t>
            </a:r>
            <a:r>
              <a:rPr lang="en-US" altLang="zh-CN" sz="2800" dirty="0">
                <a:latin typeface="+mj-lt"/>
              </a:rPr>
              <a:t>—Entity Linking System based on XLORE</a:t>
            </a:r>
          </a:p>
        </p:txBody>
      </p:sp>
      <p:sp>
        <p:nvSpPr>
          <p:cNvPr id="4" name="六边形 3"/>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id="{42C2E150-BD91-425F-9A5A-4B43EE43DC8F}"/>
              </a:ext>
            </a:extLst>
          </p:cNvPr>
          <p:cNvPicPr>
            <a:picLocks noChangeAspect="1"/>
          </p:cNvPicPr>
          <p:nvPr/>
        </p:nvPicPr>
        <p:blipFill>
          <a:blip r:embed="rId3"/>
          <a:stretch>
            <a:fillRect/>
          </a:stretch>
        </p:blipFill>
        <p:spPr>
          <a:xfrm>
            <a:off x="1823424" y="1524648"/>
            <a:ext cx="8260826" cy="4961795"/>
          </a:xfrm>
          <a:prstGeom prst="rect">
            <a:avLst/>
          </a:prstGeom>
        </p:spPr>
      </p:pic>
    </p:spTree>
    <p:extLst>
      <p:ext uri="{BB962C8B-B14F-4D97-AF65-F5344CB8AC3E}">
        <p14:creationId xmlns:p14="http://schemas.microsoft.com/office/powerpoint/2010/main" val="4116190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Outline</a:t>
            </a:r>
            <a:endParaRPr lang="zh-CN" altLang="en-US" dirty="0">
              <a:latin typeface="+mj-lt"/>
            </a:endParaRPr>
          </a:p>
        </p:txBody>
      </p:sp>
      <p:sp>
        <p:nvSpPr>
          <p:cNvPr id="3" name="内容占位符 2"/>
          <p:cNvSpPr>
            <a:spLocks noGrp="1"/>
          </p:cNvSpPr>
          <p:nvPr>
            <p:ph idx="1"/>
          </p:nvPr>
        </p:nvSpPr>
        <p:spPr/>
        <p:txBody>
          <a:bodyPr>
            <a:normAutofit/>
          </a:bodyPr>
          <a:lstStyle/>
          <a:p>
            <a:r>
              <a:rPr lang="en-US" altLang="zh-CN" sz="2400" dirty="0">
                <a:latin typeface="+mn-lt"/>
              </a:rPr>
              <a:t>Introduction</a:t>
            </a:r>
          </a:p>
          <a:p>
            <a:r>
              <a:rPr lang="en-US" altLang="zh-CN" sz="2400" dirty="0">
                <a:latin typeface="+mn-lt"/>
              </a:rPr>
              <a:t>Jointly Representation Learning of Words and Entities</a:t>
            </a:r>
            <a:endParaRPr lang="zh-CN" altLang="en-US" sz="2400" dirty="0">
              <a:latin typeface="+mn-lt"/>
            </a:endParaRPr>
          </a:p>
          <a:p>
            <a:r>
              <a:rPr lang="en-US" altLang="zh-CN" sz="2400" dirty="0">
                <a:latin typeface="+mn-lt"/>
              </a:rPr>
              <a:t>Jointly Representation Learning of Cross-lingual Words and Entities</a:t>
            </a:r>
          </a:p>
          <a:p>
            <a:r>
              <a:rPr lang="en-US" altLang="zh-CN" sz="2400" dirty="0">
                <a:latin typeface="+mn-lt"/>
              </a:rPr>
              <a:t>Neural Collective Entity Linking</a:t>
            </a:r>
            <a:endParaRPr lang="zh-CN" altLang="en-US" sz="2400" dirty="0">
              <a:latin typeface="+mn-lt"/>
            </a:endParaRPr>
          </a:p>
          <a:p>
            <a:r>
              <a:rPr lang="en-US" altLang="zh-CN" sz="2400" dirty="0">
                <a:solidFill>
                  <a:srgbClr val="FF0000"/>
                </a:solidFill>
                <a:latin typeface="+mn-lt"/>
              </a:rPr>
              <a:t>Conclusion</a:t>
            </a:r>
            <a:endParaRPr lang="zh-CN" altLang="en-US" sz="2400" dirty="0">
              <a:solidFill>
                <a:srgbClr val="FF0000"/>
              </a:solidFill>
              <a:latin typeface="+mn-lt"/>
            </a:endParaRPr>
          </a:p>
        </p:txBody>
      </p:sp>
      <p:sp>
        <p:nvSpPr>
          <p:cNvPr id="5" name="六边形 4"/>
          <p:cNvSpPr/>
          <p:nvPr/>
        </p:nvSpPr>
        <p:spPr>
          <a:xfrm>
            <a:off x="1771470"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46562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j-lt"/>
              </a:rPr>
              <a:t>Conclusion</a:t>
            </a:r>
            <a:endParaRPr lang="zh-CN" altLang="en-US" dirty="0">
              <a:latin typeface="+mj-lt"/>
            </a:endParaRPr>
          </a:p>
        </p:txBody>
      </p:sp>
      <p:sp>
        <p:nvSpPr>
          <p:cNvPr id="3" name="内容占位符 2"/>
          <p:cNvSpPr>
            <a:spLocks noGrp="1"/>
          </p:cNvSpPr>
          <p:nvPr>
            <p:ph idx="1"/>
          </p:nvPr>
        </p:nvSpPr>
        <p:spPr>
          <a:xfrm>
            <a:off x="1775520" y="1469284"/>
            <a:ext cx="8435280" cy="5017159"/>
          </a:xfrm>
        </p:spPr>
        <p:txBody>
          <a:bodyPr>
            <a:normAutofit/>
          </a:bodyPr>
          <a:lstStyle/>
          <a:p>
            <a:pPr marL="342900" lvl="1" indent="-342900" fontAlgn="base">
              <a:lnSpc>
                <a:spcPct val="110000"/>
              </a:lnSpc>
              <a:spcAft>
                <a:spcPct val="0"/>
              </a:spcAft>
              <a:buClr>
                <a:srgbClr val="7030A0"/>
              </a:buClr>
              <a:buSzPct val="73000"/>
              <a:buFont typeface="Wingdings 2" pitchFamily="18" charset="2"/>
              <a:buChar char=""/>
            </a:pPr>
            <a:r>
              <a:rPr lang="en-US" altLang="zh-CN" sz="2600" dirty="0">
                <a:latin typeface="+mn-lt"/>
              </a:rPr>
              <a:t>Future</a:t>
            </a:r>
          </a:p>
          <a:p>
            <a:pPr lvl="1" fontAlgn="base">
              <a:spcAft>
                <a:spcPct val="0"/>
              </a:spcAft>
            </a:pPr>
            <a:r>
              <a:rPr lang="en-US" altLang="zh-CN" sz="2400" dirty="0">
                <a:latin typeface="+mn-lt"/>
              </a:rPr>
              <a:t>Knowledge driven text understanding and generation</a:t>
            </a:r>
          </a:p>
          <a:p>
            <a:pPr lvl="1" fontAlgn="base">
              <a:spcAft>
                <a:spcPct val="0"/>
              </a:spcAft>
            </a:pPr>
            <a:r>
              <a:rPr lang="en-US" altLang="zh-CN" sz="2400" dirty="0">
                <a:latin typeface="+mn-lt"/>
              </a:rPr>
              <a:t>Transfer learning from high-resource languages to low-resource languages</a:t>
            </a:r>
          </a:p>
          <a:p>
            <a:pPr lvl="1" fontAlgn="base">
              <a:spcAft>
                <a:spcPct val="0"/>
              </a:spcAft>
            </a:pPr>
            <a:r>
              <a:rPr lang="en-US" altLang="zh-CN" sz="2400" dirty="0">
                <a:latin typeface="+mn-lt"/>
              </a:rPr>
              <a:t>From cross-lingual to multi-lingual</a:t>
            </a:r>
            <a:endParaRPr lang="zh-CN" altLang="en-US" sz="2400" dirty="0">
              <a:latin typeface="+mn-lt"/>
            </a:endParaRPr>
          </a:p>
          <a:p>
            <a:pPr lvl="2" fontAlgn="base">
              <a:spcAft>
                <a:spcPct val="0"/>
              </a:spcAft>
            </a:pPr>
            <a:r>
              <a:rPr lang="en-US" altLang="zh-CN" dirty="0">
                <a:latin typeface="+mn-lt"/>
              </a:rPr>
              <a:t>Universal</a:t>
            </a:r>
            <a:r>
              <a:rPr lang="zh-CN" altLang="en-US" dirty="0">
                <a:latin typeface="+mn-lt"/>
              </a:rPr>
              <a:t> </a:t>
            </a:r>
            <a:r>
              <a:rPr lang="en-US" altLang="zh-CN" dirty="0">
                <a:latin typeface="+mn-lt"/>
              </a:rPr>
              <a:t>semantic</a:t>
            </a:r>
            <a:r>
              <a:rPr lang="zh-CN" altLang="en-US" dirty="0">
                <a:latin typeface="+mn-lt"/>
              </a:rPr>
              <a:t> </a:t>
            </a:r>
            <a:r>
              <a:rPr lang="en-US" altLang="zh-CN" dirty="0">
                <a:latin typeface="+mn-lt"/>
              </a:rPr>
              <a:t>common</a:t>
            </a:r>
            <a:r>
              <a:rPr lang="zh-CN" altLang="en-US" dirty="0">
                <a:latin typeface="+mn-lt"/>
              </a:rPr>
              <a:t> </a:t>
            </a:r>
            <a:r>
              <a:rPr lang="en-US" altLang="zh-CN" dirty="0">
                <a:latin typeface="+mn-lt"/>
              </a:rPr>
              <a:t>space</a:t>
            </a:r>
          </a:p>
        </p:txBody>
      </p:sp>
      <p:sp>
        <p:nvSpPr>
          <p:cNvPr id="5" name="六边形 4"/>
          <p:cNvSpPr/>
          <p:nvPr/>
        </p:nvSpPr>
        <p:spPr>
          <a:xfrm>
            <a:off x="1813034"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0773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2029548" y="1957848"/>
            <a:ext cx="7772400" cy="1470025"/>
          </a:xfrm>
        </p:spPr>
        <p:txBody>
          <a:bodyPr>
            <a:normAutofit/>
          </a:bodyPr>
          <a:lstStyle/>
          <a:p>
            <a:r>
              <a:rPr lang="en-US" altLang="zh-CN" sz="4000" b="1" dirty="0">
                <a:effectLst>
                  <a:outerShdw blurRad="38100" dist="38100" dir="2700000" algn="tl">
                    <a:srgbClr val="000000">
                      <a:alpha val="43137"/>
                    </a:srgbClr>
                  </a:outerShdw>
                </a:effectLst>
              </a:rPr>
              <a:t>Thank you!</a:t>
            </a:r>
            <a:endParaRPr lang="zh-CN" altLang="en-US" sz="4000" dirty="0"/>
          </a:p>
        </p:txBody>
      </p:sp>
      <p:sp>
        <p:nvSpPr>
          <p:cNvPr id="5" name="六边形 4"/>
          <p:cNvSpPr/>
          <p:nvPr/>
        </p:nvSpPr>
        <p:spPr>
          <a:xfrm>
            <a:off x="1823425" y="6308750"/>
            <a:ext cx="412249" cy="355387"/>
          </a:xfrm>
          <a:prstGeom prst="hexagon">
            <a:avLst/>
          </a:prstGeom>
          <a:noFill/>
          <a:ln w="952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50234129"/>
      </p:ext>
    </p:extLst>
  </p:cSld>
  <p:clrMapOvr>
    <a:masterClrMapping/>
  </p:clrMapOvr>
</p:sld>
</file>

<file path=ppt/theme/theme1.xml><?xml version="1.0" encoding="utf-8"?>
<a:theme xmlns:a="http://schemas.openxmlformats.org/drawingml/2006/main" name="Tsinghu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7030A0"/>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singhua" id="{D780B322-CDB6-4BA8-92AF-5C3DE9114273}" vid="{85E16F8F-05B1-4403-9C71-87521E2523D5}"/>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Tsinghua</Template>
  <TotalTime>27102</TotalTime>
  <Words>3349</Words>
  <Application>Microsoft Office PowerPoint</Application>
  <PresentationFormat>宽屏</PresentationFormat>
  <Paragraphs>318</Paragraphs>
  <Slides>30</Slides>
  <Notes>30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30</vt:i4>
      </vt:variant>
    </vt:vector>
  </HeadingPairs>
  <TitlesOfParts>
    <vt:vector size="41" baseType="lpstr">
      <vt:lpstr>Lantinghei SC Demibold</vt:lpstr>
      <vt:lpstr>Lantinghei SC Heavy</vt:lpstr>
      <vt:lpstr>华文楷体</vt:lpstr>
      <vt:lpstr>微软雅黑</vt:lpstr>
      <vt:lpstr>幼圆</vt:lpstr>
      <vt:lpstr>Arial</vt:lpstr>
      <vt:lpstr>Calibri</vt:lpstr>
      <vt:lpstr>Times New Roman</vt:lpstr>
      <vt:lpstr>Wingdings</vt:lpstr>
      <vt:lpstr>Wingdings 2</vt:lpstr>
      <vt:lpstr>Tsinghua</vt:lpstr>
      <vt:lpstr>Knowledge Graph and Representation Learning</vt:lpstr>
      <vt:lpstr>Outline</vt:lpstr>
      <vt:lpstr>3rd AI and Knowledge Graph</vt:lpstr>
      <vt:lpstr>Knowledge-Driven and Data-Driven</vt:lpstr>
      <vt:lpstr>Distributed Representation Learning</vt:lpstr>
      <vt:lpstr>Knowledge Graph and Text</vt:lpstr>
      <vt:lpstr>Jointly Representation Learning of Words and Entities</vt:lpstr>
      <vt:lpstr>Challenges</vt:lpstr>
      <vt:lpstr>Outline</vt:lpstr>
      <vt:lpstr>Problem Definition</vt:lpstr>
      <vt:lpstr>Challenge</vt:lpstr>
      <vt:lpstr>Jointly Representation Learning of Words and Entities</vt:lpstr>
      <vt:lpstr>Experiments</vt:lpstr>
      <vt:lpstr>Outline</vt:lpstr>
      <vt:lpstr>Problem Definition</vt:lpstr>
      <vt:lpstr>Related Work</vt:lpstr>
      <vt:lpstr>Jointly Representation Learning of Cross-lingual Words and Entities</vt:lpstr>
      <vt:lpstr>Jointly Representation Learning of Cross-lingual Words and Entities</vt:lpstr>
      <vt:lpstr>Experiments</vt:lpstr>
      <vt:lpstr>Experiments</vt:lpstr>
      <vt:lpstr>Experiments</vt:lpstr>
      <vt:lpstr>Outline</vt:lpstr>
      <vt:lpstr>Neural Collective Entity Linking</vt:lpstr>
      <vt:lpstr>Neural Collective Entity Linking</vt:lpstr>
      <vt:lpstr>Experiments</vt:lpstr>
      <vt:lpstr>Experiments</vt:lpstr>
      <vt:lpstr>Xlink—Entity Linking System based on XLORE</vt:lpstr>
      <vt:lpstr>Outline</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新闻和用户生成内容的交互分析</dc:title>
  <dc:creator>Lei Hou</dc:creator>
  <cp:lastModifiedBy>吴蔚</cp:lastModifiedBy>
  <cp:revision>984</cp:revision>
  <dcterms:created xsi:type="dcterms:W3CDTF">2013-09-16T02:46:25Z</dcterms:created>
  <dcterms:modified xsi:type="dcterms:W3CDTF">2020-01-11T00:43:54Z</dcterms:modified>
</cp:coreProperties>
</file>